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593" r:id="rId2"/>
    <p:sldId id="678" r:id="rId3"/>
    <p:sldId id="752" r:id="rId4"/>
    <p:sldId id="751" r:id="rId5"/>
    <p:sldId id="754" r:id="rId6"/>
    <p:sldId id="755" r:id="rId7"/>
    <p:sldId id="814" r:id="rId8"/>
    <p:sldId id="756" r:id="rId9"/>
    <p:sldId id="757" r:id="rId10"/>
    <p:sldId id="758" r:id="rId11"/>
    <p:sldId id="759" r:id="rId12"/>
    <p:sldId id="760" r:id="rId13"/>
    <p:sldId id="679" r:id="rId14"/>
    <p:sldId id="681" r:id="rId15"/>
    <p:sldId id="761" r:id="rId16"/>
    <p:sldId id="682" r:id="rId17"/>
    <p:sldId id="762" r:id="rId18"/>
    <p:sldId id="684" r:id="rId19"/>
    <p:sldId id="764" r:id="rId20"/>
    <p:sldId id="765" r:id="rId21"/>
    <p:sldId id="763" r:id="rId22"/>
    <p:sldId id="766" r:id="rId23"/>
    <p:sldId id="768" r:id="rId24"/>
    <p:sldId id="769" r:id="rId25"/>
    <p:sldId id="770" r:id="rId26"/>
    <p:sldId id="773" r:id="rId27"/>
    <p:sldId id="775" r:id="rId28"/>
    <p:sldId id="776" r:id="rId29"/>
    <p:sldId id="771" r:id="rId30"/>
    <p:sldId id="772" r:id="rId31"/>
    <p:sldId id="817" r:id="rId32"/>
    <p:sldId id="778" r:id="rId33"/>
    <p:sldId id="815" r:id="rId34"/>
    <p:sldId id="816" r:id="rId35"/>
    <p:sldId id="777" r:id="rId36"/>
    <p:sldId id="779" r:id="rId37"/>
    <p:sldId id="780" r:id="rId38"/>
    <p:sldId id="781" r:id="rId39"/>
    <p:sldId id="782" r:id="rId40"/>
    <p:sldId id="800" r:id="rId41"/>
    <p:sldId id="801" r:id="rId42"/>
    <p:sldId id="802" r:id="rId43"/>
    <p:sldId id="803" r:id="rId44"/>
    <p:sldId id="783" r:id="rId45"/>
    <p:sldId id="784" r:id="rId46"/>
    <p:sldId id="786" r:id="rId47"/>
    <p:sldId id="787" r:id="rId48"/>
    <p:sldId id="788" r:id="rId49"/>
    <p:sldId id="789" r:id="rId50"/>
    <p:sldId id="733" r:id="rId51"/>
    <p:sldId id="790" r:id="rId52"/>
    <p:sldId id="792" r:id="rId53"/>
    <p:sldId id="793" r:id="rId54"/>
    <p:sldId id="794" r:id="rId55"/>
    <p:sldId id="797" r:id="rId56"/>
    <p:sldId id="796" r:id="rId57"/>
    <p:sldId id="795" r:id="rId58"/>
    <p:sldId id="798" r:id="rId59"/>
    <p:sldId id="791" r:id="rId60"/>
    <p:sldId id="808" r:id="rId61"/>
    <p:sldId id="819" r:id="rId62"/>
    <p:sldId id="813" r:id="rId63"/>
    <p:sldId id="809" r:id="rId64"/>
    <p:sldId id="810" r:id="rId65"/>
    <p:sldId id="811"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69" autoAdjust="0"/>
    <p:restoredTop sz="91429" autoAdjust="0"/>
  </p:normalViewPr>
  <p:slideViewPr>
    <p:cSldViewPr snapToGrid="0">
      <p:cViewPr varScale="1">
        <p:scale>
          <a:sx n="112" d="100"/>
          <a:sy n="112" d="100"/>
        </p:scale>
        <p:origin x="167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a:t>
            </a:r>
            <a:r>
              <a:rPr lang="en-US" baseline="0" dirty="0"/>
              <a:t> 35 terms from 3m Super Bowl 50 Tweets</a:t>
            </a:r>
            <a:endParaRPr lang="en-US" dirty="0"/>
          </a:p>
        </c:rich>
      </c:tx>
      <c:layout>
        <c:manualLayout>
          <c:xMode val="edge"/>
          <c:yMode val="edge"/>
          <c:x val="0.30885845754611607"/>
          <c:y val="5.857807014754245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freq</c:v>
                </c:pt>
              </c:strCache>
            </c:strRef>
          </c:tx>
          <c:spPr>
            <a:solidFill>
              <a:schemeClr val="accent6">
                <a:lumMod val="60000"/>
                <a:lumOff val="40000"/>
              </a:schemeClr>
            </a:solidFill>
            <a:ln>
              <a:noFill/>
            </a:ln>
            <a:effectLst/>
          </c:spPr>
          <c:invertIfNegative val="0"/>
          <c:cat>
            <c:strRef>
              <c:f>Sheet1!$B$2:$B$36</c:f>
              <c:strCache>
                <c:ptCount val="35"/>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strCache>
            </c:strRef>
          </c:cat>
          <c:val>
            <c:numRef>
              <c:f>Sheet1!$C$2:$C$36</c:f>
              <c:numCache>
                <c:formatCode>#,##0</c:formatCode>
                <c:ptCount val="35"/>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numCache>
            </c:numRef>
          </c:val>
          <c:extLst>
            <c:ext xmlns:c16="http://schemas.microsoft.com/office/drawing/2014/chart" uri="{C3380CC4-5D6E-409C-BE32-E72D297353CC}">
              <c16:uniqueId val="{00000000-4A4A-4697-82AD-214C30CE3E88}"/>
            </c:ext>
          </c:extLst>
        </c:ser>
        <c:dLbls>
          <c:showLegendKey val="0"/>
          <c:showVal val="0"/>
          <c:showCatName val="0"/>
          <c:showSerName val="0"/>
          <c:showPercent val="0"/>
          <c:showBubbleSize val="0"/>
        </c:dLbls>
        <c:gapWidth val="219"/>
        <c:overlap val="-27"/>
        <c:axId val="291901728"/>
        <c:axId val="369966056"/>
      </c:barChart>
      <c:catAx>
        <c:axId val="291901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6056"/>
        <c:crosses val="autoZero"/>
        <c:auto val="1"/>
        <c:lblAlgn val="ctr"/>
        <c:lblOffset val="100"/>
        <c:noMultiLvlLbl val="0"/>
      </c:catAx>
      <c:valAx>
        <c:axId val="3699660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90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freq</c:v>
                </c:pt>
              </c:strCache>
            </c:strRef>
          </c:tx>
          <c:spPr>
            <a:solidFill>
              <a:schemeClr val="accent1"/>
            </a:solidFill>
            <a:ln>
              <a:noFill/>
            </a:ln>
            <a:effectLst/>
          </c:spPr>
          <c:invertIfNegative val="0"/>
          <c:cat>
            <c:strRef>
              <c:f>Sheet1!$B$2:$B$51</c:f>
              <c:strCache>
                <c:ptCount val="50"/>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pt idx="35">
                  <c:v>do</c:v>
                </c:pt>
                <c:pt idx="36">
                  <c:v>what</c:v>
                </c:pt>
                <c:pt idx="37">
                  <c:v>no</c:v>
                </c:pt>
                <c:pt idx="38">
                  <c:v>when</c:v>
                </c:pt>
                <c:pt idx="39">
                  <c:v>lol</c:v>
                </c:pt>
                <c:pt idx="40">
                  <c:v>we</c:v>
                </c:pt>
                <c:pt idx="41">
                  <c:v>was</c:v>
                </c:pt>
                <c:pt idx="42">
                  <c:v>new</c:v>
                </c:pt>
                <c:pt idx="43">
                  <c:v>one</c:v>
                </c:pt>
                <c:pt idx="44">
                  <c:v>follow</c:v>
                </c:pt>
                <c:pt idx="45">
                  <c:v>out</c:v>
                </c:pt>
                <c:pt idx="46">
                  <c:v>can</c:v>
                </c:pt>
                <c:pt idx="47">
                  <c:v>u</c:v>
                </c:pt>
                <c:pt idx="48">
                  <c:v>now</c:v>
                </c:pt>
                <c:pt idx="49">
                  <c:v>go</c:v>
                </c:pt>
              </c:strCache>
            </c:strRef>
          </c:cat>
          <c:val>
            <c:numRef>
              <c:f>Sheet1!$C$2:$C$51</c:f>
              <c:numCache>
                <c:formatCode>#,##0</c:formatCode>
                <c:ptCount val="5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numCache>
            </c:numRef>
          </c:val>
          <c:extLst>
            <c:ext xmlns:c16="http://schemas.microsoft.com/office/drawing/2014/chart" uri="{C3380CC4-5D6E-409C-BE32-E72D297353CC}">
              <c16:uniqueId val="{00000000-D299-485F-9662-189C20C06969}"/>
            </c:ext>
          </c:extLst>
        </c:ser>
        <c:dLbls>
          <c:showLegendKey val="0"/>
          <c:showVal val="0"/>
          <c:showCatName val="0"/>
          <c:showSerName val="0"/>
          <c:showPercent val="0"/>
          <c:showBubbleSize val="0"/>
        </c:dLbls>
        <c:gapWidth val="0"/>
        <c:overlap val="-27"/>
        <c:axId val="369968408"/>
        <c:axId val="369963704"/>
      </c:barChart>
      <c:catAx>
        <c:axId val="369968408"/>
        <c:scaling>
          <c:orientation val="minMax"/>
        </c:scaling>
        <c:delete val="1"/>
        <c:axPos val="b"/>
        <c:numFmt formatCode="General" sourceLinked="1"/>
        <c:majorTickMark val="none"/>
        <c:minorTickMark val="none"/>
        <c:tickLblPos val="nextTo"/>
        <c:crossAx val="369963704"/>
        <c:crosses val="autoZero"/>
        <c:auto val="1"/>
        <c:lblAlgn val="ctr"/>
        <c:lblOffset val="100"/>
        <c:noMultiLvlLbl val="0"/>
      </c:catAx>
      <c:valAx>
        <c:axId val="3699637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6">
                <a:lumMod val="60000"/>
                <a:lumOff val="40000"/>
              </a:schemeClr>
            </a:solidFill>
            <a:ln>
              <a:noFill/>
            </a:ln>
            <a:effectLst/>
          </c:spPr>
          <c:invertIfNegative val="0"/>
          <c:cat>
            <c:strRef>
              <c:f>Sheet2!$B$1:$B$10</c:f>
              <c:strCache>
                <c:ptCount val="10"/>
                <c:pt idx="0">
                  <c:v>Zurich</c:v>
                </c:pt>
                <c:pt idx="1">
                  <c:v>Geneva</c:v>
                </c:pt>
                <c:pt idx="2">
                  <c:v>Basel</c:v>
                </c:pt>
                <c:pt idx="3">
                  <c:v>Bern</c:v>
                </c:pt>
                <c:pt idx="4">
                  <c:v>Lausanne</c:v>
                </c:pt>
                <c:pt idx="5">
                  <c:v>Lucerne</c:v>
                </c:pt>
                <c:pt idx="6">
                  <c:v>St. Gallen</c:v>
                </c:pt>
                <c:pt idx="7">
                  <c:v>Lugano</c:v>
                </c:pt>
                <c:pt idx="8">
                  <c:v>Fribourg</c:v>
                </c:pt>
                <c:pt idx="9">
                  <c:v>Thun</c:v>
                </c:pt>
              </c:strCache>
            </c:strRef>
          </c:cat>
          <c:val>
            <c:numRef>
              <c:f>Sheet2!$C$1:$C$10</c:f>
              <c:numCache>
                <c:formatCode>#,##0</c:formatCode>
                <c:ptCount val="10"/>
                <c:pt idx="0">
                  <c:v>366445</c:v>
                </c:pt>
                <c:pt idx="1">
                  <c:v>177500</c:v>
                </c:pt>
                <c:pt idx="2">
                  <c:v>165000</c:v>
                </c:pt>
                <c:pt idx="3">
                  <c:v>140228</c:v>
                </c:pt>
                <c:pt idx="4">
                  <c:v>129273</c:v>
                </c:pt>
                <c:pt idx="5">
                  <c:v>77491</c:v>
                </c:pt>
                <c:pt idx="6">
                  <c:v>70000</c:v>
                </c:pt>
                <c:pt idx="7">
                  <c:v>68500</c:v>
                </c:pt>
                <c:pt idx="8">
                  <c:v>32000</c:v>
                </c:pt>
                <c:pt idx="9">
                  <c:v>40000</c:v>
                </c:pt>
              </c:numCache>
            </c:numRef>
          </c:val>
          <c:extLst>
            <c:ext xmlns:c16="http://schemas.microsoft.com/office/drawing/2014/chart" uri="{C3380CC4-5D6E-409C-BE32-E72D297353CC}">
              <c16:uniqueId val="{00000000-A919-4F60-9501-665F188D8F6E}"/>
            </c:ext>
          </c:extLst>
        </c:ser>
        <c:dLbls>
          <c:showLegendKey val="0"/>
          <c:showVal val="0"/>
          <c:showCatName val="0"/>
          <c:showSerName val="0"/>
          <c:showPercent val="0"/>
          <c:showBubbleSize val="0"/>
        </c:dLbls>
        <c:gapWidth val="219"/>
        <c:overlap val="-27"/>
        <c:axId val="369965664"/>
        <c:axId val="369967232"/>
      </c:barChart>
      <c:catAx>
        <c:axId val="36996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7232"/>
        <c:crosses val="autoZero"/>
        <c:auto val="1"/>
        <c:lblAlgn val="ctr"/>
        <c:lblOffset val="100"/>
        <c:noMultiLvlLbl val="0"/>
      </c:catAx>
      <c:valAx>
        <c:axId val="3699672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Sheet4!$B$1</c:f>
              <c:strCache>
                <c:ptCount val="1"/>
                <c:pt idx="0">
                  <c:v>city </c:v>
                </c:pt>
              </c:strCache>
            </c:strRef>
          </c:tx>
          <c:spPr>
            <a:solidFill>
              <a:schemeClr val="accent1"/>
            </a:solidFill>
            <a:ln>
              <a:noFill/>
            </a:ln>
            <a:effectLst/>
          </c:spPr>
          <c:invertIfNegative val="0"/>
          <c:cat>
            <c:strRef>
              <c:f>Sheet4!$B$2:$B$9</c:f>
              <c:strCache>
                <c:ptCount val="8"/>
                <c:pt idx="0">
                  <c:v>Greater London</c:v>
                </c:pt>
                <c:pt idx="1">
                  <c:v>Birmingham (West Midlands)</c:v>
                </c:pt>
                <c:pt idx="2">
                  <c:v>Greater Manchester</c:v>
                </c:pt>
                <c:pt idx="3">
                  <c:v>West Yorkshire</c:v>
                </c:pt>
                <c:pt idx="4">
                  <c:v>North East</c:v>
                </c:pt>
                <c:pt idx="5">
                  <c:v>Liverpool</c:v>
                </c:pt>
                <c:pt idx="6">
                  <c:v>Sheffield</c:v>
                </c:pt>
                <c:pt idx="7">
                  <c:v>Bristol</c:v>
                </c:pt>
              </c:strCache>
            </c:strRef>
          </c:cat>
          <c:val>
            <c:numRef>
              <c:f>Sheet4!$C$2:$C$9</c:f>
              <c:numCache>
                <c:formatCode>#,##0</c:formatCode>
                <c:ptCount val="8"/>
                <c:pt idx="0">
                  <c:v>8674000</c:v>
                </c:pt>
                <c:pt idx="1">
                  <c:v>2834000</c:v>
                </c:pt>
                <c:pt idx="2" formatCode="General">
                  <c:v>2756000</c:v>
                </c:pt>
                <c:pt idx="3">
                  <c:v>2282000</c:v>
                </c:pt>
                <c:pt idx="4" formatCode="General">
                  <c:v>1957000</c:v>
                </c:pt>
                <c:pt idx="5">
                  <c:v>1525000</c:v>
                </c:pt>
                <c:pt idx="6" formatCode="General">
                  <c:v>1375000</c:v>
                </c:pt>
                <c:pt idx="7">
                  <c:v>1119000</c:v>
                </c:pt>
              </c:numCache>
            </c:numRef>
          </c:val>
          <c:extLst>
            <c:ext xmlns:c16="http://schemas.microsoft.com/office/drawing/2014/chart" uri="{C3380CC4-5D6E-409C-BE32-E72D297353CC}">
              <c16:uniqueId val="{00000000-5CD4-4634-9BD0-2AEC477210B8}"/>
            </c:ext>
          </c:extLst>
        </c:ser>
        <c:dLbls>
          <c:showLegendKey val="0"/>
          <c:showVal val="0"/>
          <c:showCatName val="0"/>
          <c:showSerName val="0"/>
          <c:showPercent val="0"/>
          <c:showBubbleSize val="0"/>
        </c:dLbls>
        <c:gapWidth val="219"/>
        <c:overlap val="-27"/>
        <c:axId val="369964880"/>
        <c:axId val="369969192"/>
      </c:barChart>
      <c:catAx>
        <c:axId val="36996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192"/>
        <c:crosses val="autoZero"/>
        <c:auto val="1"/>
        <c:lblAlgn val="ctr"/>
        <c:lblOffset val="100"/>
        <c:noMultiLvlLbl val="0"/>
      </c:catAx>
      <c:valAx>
        <c:axId val="3699691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488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Sheet2!$C$1</c:f>
              <c:strCache>
                <c:ptCount val="1"/>
                <c:pt idx="0">
                  <c:v>2016 Direct Premiums Written ($)</c:v>
                </c:pt>
              </c:strCache>
            </c:strRef>
          </c:tx>
          <c:spPr>
            <a:solidFill>
              <a:schemeClr val="accent1"/>
            </a:solidFill>
            <a:ln>
              <a:noFill/>
            </a:ln>
            <a:effectLst/>
          </c:spPr>
          <c:invertIfNegative val="0"/>
          <c:val>
            <c:numRef>
              <c:f>Sheet2!$C$2:$C$26</c:f>
              <c:numCache>
                <c:formatCode>_("$"* #,##0_);_("$"* \(#,##0\);_("$"* "-"??_);_(@_)</c:formatCode>
                <c:ptCount val="25"/>
                <c:pt idx="0">
                  <c:v>39195117</c:v>
                </c:pt>
                <c:pt idx="1">
                  <c:v>25532051</c:v>
                </c:pt>
                <c:pt idx="2">
                  <c:v>20813858</c:v>
                </c:pt>
                <c:pt idx="3">
                  <c:v>19611981</c:v>
                </c:pt>
                <c:pt idx="4">
                  <c:v>11668187</c:v>
                </c:pt>
                <c:pt idx="5">
                  <c:v>10774426</c:v>
                </c:pt>
                <c:pt idx="6">
                  <c:v>10304622</c:v>
                </c:pt>
                <c:pt idx="7">
                  <c:v>7640558</c:v>
                </c:pt>
                <c:pt idx="8">
                  <c:v>4005549</c:v>
                </c:pt>
                <c:pt idx="9">
                  <c:v>3896786</c:v>
                </c:pt>
                <c:pt idx="10">
                  <c:v>2725033</c:v>
                </c:pt>
                <c:pt idx="11">
                  <c:v>2641336</c:v>
                </c:pt>
                <c:pt idx="12">
                  <c:v>2523701</c:v>
                </c:pt>
                <c:pt idx="13">
                  <c:v>2484129</c:v>
                </c:pt>
                <c:pt idx="14">
                  <c:v>2423830</c:v>
                </c:pt>
                <c:pt idx="15">
                  <c:v>2339246</c:v>
                </c:pt>
                <c:pt idx="16">
                  <c:v>2236697</c:v>
                </c:pt>
                <c:pt idx="17">
                  <c:v>2127640</c:v>
                </c:pt>
                <c:pt idx="18">
                  <c:v>1663843</c:v>
                </c:pt>
                <c:pt idx="19">
                  <c:v>1658119</c:v>
                </c:pt>
                <c:pt idx="20">
                  <c:v>1256106</c:v>
                </c:pt>
                <c:pt idx="21">
                  <c:v>1241752</c:v>
                </c:pt>
                <c:pt idx="22">
                  <c:v>1210728</c:v>
                </c:pt>
                <c:pt idx="23">
                  <c:v>1035499</c:v>
                </c:pt>
                <c:pt idx="24">
                  <c:v>1013636</c:v>
                </c:pt>
              </c:numCache>
            </c:numRef>
          </c:val>
          <c:extLst>
            <c:ext xmlns:c16="http://schemas.microsoft.com/office/drawing/2014/chart" uri="{C3380CC4-5D6E-409C-BE32-E72D297353CC}">
              <c16:uniqueId val="{00000000-DD5A-DB43-8BA4-4FAA68612E7D}"/>
            </c:ext>
          </c:extLst>
        </c:ser>
        <c:dLbls>
          <c:showLegendKey val="0"/>
          <c:showVal val="0"/>
          <c:showCatName val="0"/>
          <c:showSerName val="0"/>
          <c:showPercent val="0"/>
          <c:showBubbleSize val="0"/>
        </c:dLbls>
        <c:gapWidth val="219"/>
        <c:overlap val="-27"/>
        <c:axId val="369970368"/>
        <c:axId val="369966840"/>
      </c:barChart>
      <c:catAx>
        <c:axId val="369970368"/>
        <c:scaling>
          <c:orientation val="minMax"/>
        </c:scaling>
        <c:delete val="1"/>
        <c:axPos val="b"/>
        <c:majorTickMark val="none"/>
        <c:minorTickMark val="none"/>
        <c:tickLblPos val="nextTo"/>
        <c:crossAx val="369966840"/>
        <c:crosses val="autoZero"/>
        <c:auto val="1"/>
        <c:lblAlgn val="ctr"/>
        <c:lblOffset val="100"/>
        <c:noMultiLvlLbl val="0"/>
      </c:catAx>
      <c:valAx>
        <c:axId val="369966840"/>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70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US_Cloud_Mkt_share</c:v>
                </c:pt>
              </c:strCache>
            </c:strRef>
          </c:tx>
          <c:spPr>
            <a:solidFill>
              <a:schemeClr val="accent1"/>
            </a:solidFill>
            <a:ln>
              <a:noFill/>
            </a:ln>
            <a:effectLst/>
          </c:spPr>
          <c:invertIfNegative val="0"/>
          <c:cat>
            <c:strRef>
              <c:f>Sheet1!$A$2:$A$7</c:f>
              <c:strCache>
                <c:ptCount val="6"/>
                <c:pt idx="0">
                  <c:v>AWS</c:v>
                </c:pt>
                <c:pt idx="1">
                  <c:v>MSFT</c:v>
                </c:pt>
                <c:pt idx="2">
                  <c:v>Goog</c:v>
                </c:pt>
                <c:pt idx="3">
                  <c:v>Others</c:v>
                </c:pt>
                <c:pt idx="4">
                  <c:v>Alibaba</c:v>
                </c:pt>
                <c:pt idx="5">
                  <c:v>GOOG</c:v>
                </c:pt>
              </c:strCache>
            </c:strRef>
          </c:cat>
          <c:val>
            <c:numRef>
              <c:f>Sheet1!$B$2:$B$7</c:f>
              <c:numCache>
                <c:formatCode>General</c:formatCode>
                <c:ptCount val="6"/>
                <c:pt idx="0">
                  <c:v>0.32</c:v>
                </c:pt>
                <c:pt idx="1">
                  <c:v>0.16500000000000001</c:v>
                </c:pt>
                <c:pt idx="2">
                  <c:v>9.5000000000000001E-2</c:v>
                </c:pt>
                <c:pt idx="3">
                  <c:v>7.6999999999999999E-2</c:v>
                </c:pt>
                <c:pt idx="4">
                  <c:v>4.2000000000000003E-2</c:v>
                </c:pt>
                <c:pt idx="5">
                  <c:v>3.5999999999999997E-2</c:v>
                </c:pt>
              </c:numCache>
            </c:numRef>
          </c:val>
          <c:extLst>
            <c:ext xmlns:c16="http://schemas.microsoft.com/office/drawing/2014/chart" uri="{C3380CC4-5D6E-409C-BE32-E72D297353CC}">
              <c16:uniqueId val="{00000000-D3EA-2445-A3B0-A5820F7330A0}"/>
            </c:ext>
          </c:extLst>
        </c:ser>
        <c:dLbls>
          <c:showLegendKey val="0"/>
          <c:showVal val="0"/>
          <c:showCatName val="0"/>
          <c:showSerName val="0"/>
          <c:showPercent val="0"/>
          <c:showBubbleSize val="0"/>
        </c:dLbls>
        <c:gapWidth val="219"/>
        <c:overlap val="-27"/>
        <c:axId val="369968800"/>
        <c:axId val="369969584"/>
      </c:barChart>
      <c:catAx>
        <c:axId val="36996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584"/>
        <c:crosses val="autoZero"/>
        <c:auto val="1"/>
        <c:lblAlgn val="ctr"/>
        <c:lblOffset val="100"/>
        <c:noMultiLvlLbl val="0"/>
      </c:catAx>
      <c:valAx>
        <c:axId val="369969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Sheet5!$F$2</c:f>
              <c:strCache>
                <c:ptCount val="1"/>
                <c:pt idx="0">
                  <c:v>income</c:v>
                </c:pt>
              </c:strCache>
            </c:strRef>
          </c:tx>
          <c:spPr>
            <a:solidFill>
              <a:schemeClr val="accent1"/>
            </a:solidFill>
            <a:ln>
              <a:noFill/>
            </a:ln>
            <a:effectLst/>
          </c:spPr>
          <c:invertIfNegative val="0"/>
          <c:cat>
            <c:strRef>
              <c:f>Sheet5!$E$3:$E$27</c:f>
              <c:strCache>
                <c:ptCount val="25"/>
                <c:pt idx="0">
                  <c:v>Monaco</c:v>
                </c:pt>
                <c:pt idx="1">
                  <c:v>Liechtenstein</c:v>
                </c:pt>
                <c:pt idx="2">
                  <c:v>Bermuda</c:v>
                </c:pt>
                <c:pt idx="3">
                  <c:v>Switzerland</c:v>
                </c:pt>
                <c:pt idx="4">
                  <c:v>Norway</c:v>
                </c:pt>
                <c:pt idx="5">
                  <c:v>Macao</c:v>
                </c:pt>
                <c:pt idx="6">
                  <c:v>Luxembourg</c:v>
                </c:pt>
                <c:pt idx="7">
                  <c:v>Iceland</c:v>
                </c:pt>
                <c:pt idx="8">
                  <c:v>United States</c:v>
                </c:pt>
                <c:pt idx="9">
                  <c:v>Denmark</c:v>
                </c:pt>
                <c:pt idx="10">
                  <c:v>Singapore</c:v>
                </c:pt>
                <c:pt idx="11">
                  <c:v>Ireland</c:v>
                </c:pt>
                <c:pt idx="12">
                  <c:v>Sweden</c:v>
                </c:pt>
                <c:pt idx="13">
                  <c:v>Australia</c:v>
                </c:pt>
                <c:pt idx="14">
                  <c:v>Netherlands</c:v>
                </c:pt>
                <c:pt idx="15">
                  <c:v>Hong Kong</c:v>
                </c:pt>
                <c:pt idx="16">
                  <c:v>Austria</c:v>
                </c:pt>
                <c:pt idx="17">
                  <c:v>Finland</c:v>
                </c:pt>
                <c:pt idx="18">
                  <c:v>Germany</c:v>
                </c:pt>
                <c:pt idx="19">
                  <c:v>Canada</c:v>
                </c:pt>
                <c:pt idx="20">
                  <c:v>Belgium</c:v>
                </c:pt>
                <c:pt idx="21">
                  <c:v>United Kingdom</c:v>
                </c:pt>
                <c:pt idx="22">
                  <c:v>United Arab Emirates</c:v>
                </c:pt>
                <c:pt idx="23">
                  <c:v>New Zealand</c:v>
                </c:pt>
                <c:pt idx="24">
                  <c:v>Japan</c:v>
                </c:pt>
              </c:strCache>
            </c:strRef>
          </c:cat>
          <c:val>
            <c:numRef>
              <c:f>Sheet5!$F$3:$F$27</c:f>
              <c:numCache>
                <c:formatCode>General</c:formatCode>
                <c:ptCount val="25"/>
                <c:pt idx="0">
                  <c:v>186080</c:v>
                </c:pt>
                <c:pt idx="1">
                  <c:v>116300</c:v>
                </c:pt>
                <c:pt idx="2">
                  <c:v>106140</c:v>
                </c:pt>
                <c:pt idx="3">
                  <c:v>81130</c:v>
                </c:pt>
                <c:pt idx="4">
                  <c:v>76160</c:v>
                </c:pt>
                <c:pt idx="5">
                  <c:v>72050</c:v>
                </c:pt>
                <c:pt idx="6">
                  <c:v>70790</c:v>
                </c:pt>
                <c:pt idx="7">
                  <c:v>60500</c:v>
                </c:pt>
                <c:pt idx="8">
                  <c:v>59160</c:v>
                </c:pt>
                <c:pt idx="9">
                  <c:v>55330</c:v>
                </c:pt>
                <c:pt idx="10">
                  <c:v>54530</c:v>
                </c:pt>
                <c:pt idx="11">
                  <c:v>53370</c:v>
                </c:pt>
                <c:pt idx="12">
                  <c:v>52270</c:v>
                </c:pt>
                <c:pt idx="13">
                  <c:v>51360</c:v>
                </c:pt>
                <c:pt idx="14">
                  <c:v>46910</c:v>
                </c:pt>
                <c:pt idx="15">
                  <c:v>46310</c:v>
                </c:pt>
                <c:pt idx="16">
                  <c:v>45360</c:v>
                </c:pt>
                <c:pt idx="17">
                  <c:v>44760</c:v>
                </c:pt>
                <c:pt idx="18">
                  <c:v>43700</c:v>
                </c:pt>
                <c:pt idx="19">
                  <c:v>42790</c:v>
                </c:pt>
                <c:pt idx="20">
                  <c:v>42050</c:v>
                </c:pt>
                <c:pt idx="21">
                  <c:v>40600</c:v>
                </c:pt>
                <c:pt idx="22">
                  <c:v>39130</c:v>
                </c:pt>
                <c:pt idx="23">
                  <c:v>38780</c:v>
                </c:pt>
                <c:pt idx="24">
                  <c:v>38520</c:v>
                </c:pt>
              </c:numCache>
            </c:numRef>
          </c:val>
          <c:extLst>
            <c:ext xmlns:c16="http://schemas.microsoft.com/office/drawing/2014/chart" uri="{C3380CC4-5D6E-409C-BE32-E72D297353CC}">
              <c16:uniqueId val="{00000000-8E8B-4DD6-A392-91384B65F12E}"/>
            </c:ext>
          </c:extLst>
        </c:ser>
        <c:dLbls>
          <c:showLegendKey val="0"/>
          <c:showVal val="0"/>
          <c:showCatName val="0"/>
          <c:showSerName val="0"/>
          <c:showPercent val="0"/>
          <c:showBubbleSize val="0"/>
        </c:dLbls>
        <c:gapWidth val="219"/>
        <c:overlap val="-27"/>
        <c:axId val="369963312"/>
        <c:axId val="369965272"/>
      </c:barChart>
      <c:catAx>
        <c:axId val="36996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272"/>
        <c:crosses val="autoZero"/>
        <c:auto val="1"/>
        <c:lblAlgn val="ctr"/>
        <c:lblOffset val="100"/>
        <c:noMultiLvlLbl val="0"/>
      </c:catAx>
      <c:valAx>
        <c:axId val="369965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3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6/23/25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101 in book</a:t>
            </a:r>
            <a:r>
              <a:rPr lang="en-US" baseline="0" dirty="0"/>
              <a:t> has explanation</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54</a:t>
            </a:fld>
            <a:endParaRPr lang="en-US"/>
          </a:p>
        </p:txBody>
      </p:sp>
    </p:spTree>
    <p:extLst>
      <p:ext uri="{BB962C8B-B14F-4D97-AF65-F5344CB8AC3E}">
        <p14:creationId xmlns:p14="http://schemas.microsoft.com/office/powerpoint/2010/main" val="161412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6/23/25</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6/23/25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6/23/25</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6/23/25</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6/23/25</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6/23/25</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6/23/25</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6/23/25</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6/23/25</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6/23/25</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6/23/25</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6/23/25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nalys.com/newsroom/cloud-market-share-q4-2018-and-full-year-2018" TargetMode="External"/><Relationship Id="rId2" Type="http://schemas.openxmlformats.org/officeDocument/2006/relationships/hyperlink" Target="https://www.insure.com/car-insurance/largest-auto-insurance-companies-by-market-share.html" TargetMode="Externa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hyperlink" Target="https://www.worlddata.info/average-income.php"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Mining &amp; NLP</a:t>
            </a:r>
            <a:br>
              <a:rPr lang="en-US" dirty="0"/>
            </a:br>
            <a:r>
              <a:rPr lang="en-US" dirty="0"/>
              <a:t>Common TM Visuals</a:t>
            </a:r>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pPr/>
              <a:t>6/23/25</a:t>
            </a:fld>
            <a:endParaRPr lang="en-US"/>
          </a:p>
        </p:txBody>
      </p:sp>
      <p:sp>
        <p:nvSpPr>
          <p:cNvPr id="6" name="Footer Placeholder 5"/>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1</a:t>
            </a:fld>
            <a:endParaRPr lang="en-US"/>
          </a:p>
        </p:txBody>
      </p:sp>
      <p:cxnSp>
        <p:nvCxnSpPr>
          <p:cNvPr id="7" name="Straight Connector 6">
            <a:extLst>
              <a:ext uri="{FF2B5EF4-FFF2-40B4-BE49-F238E27FC236}">
                <a16:creationId xmlns:a16="http://schemas.microsoft.com/office/drawing/2014/main" id="{D6E0C0F2-FEDE-924C-A47A-F797AD8DDB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58DB39-B8C8-7345-AFAD-FCBD0E9C8B4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D32A2-4747-4EC1-8212-CD2AC569D72E}"/>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912BA66A-B598-4C74-880F-8FB3646926A4}"/>
              </a:ext>
            </a:extLst>
          </p:cNvPr>
          <p:cNvSpPr>
            <a:spLocks noGrp="1"/>
          </p:cNvSpPr>
          <p:nvPr>
            <p:ph type="title"/>
          </p:nvPr>
        </p:nvSpPr>
        <p:spPr/>
        <p:txBody>
          <a:bodyPr/>
          <a:lstStyle/>
          <a:p>
            <a:r>
              <a:rPr lang="en-US" dirty="0" err="1"/>
              <a:t>Zipf’s</a:t>
            </a:r>
            <a:r>
              <a:rPr lang="en-US" dirty="0"/>
              <a:t> Law is observed in human behavior</a:t>
            </a:r>
          </a:p>
        </p:txBody>
      </p:sp>
      <p:sp>
        <p:nvSpPr>
          <p:cNvPr id="5" name="Footer Placeholder 4">
            <a:extLst>
              <a:ext uri="{FF2B5EF4-FFF2-40B4-BE49-F238E27FC236}">
                <a16:creationId xmlns:a16="http://schemas.microsoft.com/office/drawing/2014/main" id="{35253794-E996-4868-8202-CB70CE854E59}"/>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2524991-A1DD-4F6F-B22D-447575F982EA}"/>
              </a:ext>
            </a:extLst>
          </p:cNvPr>
          <p:cNvSpPr>
            <a:spLocks noGrp="1"/>
          </p:cNvSpPr>
          <p:nvPr>
            <p:ph type="sldNum" sz="quarter" idx="4"/>
          </p:nvPr>
        </p:nvSpPr>
        <p:spPr/>
        <p:txBody>
          <a:bodyPr/>
          <a:lstStyle/>
          <a:p>
            <a:fld id="{37290FF7-652B-4475-AEAB-8B1A5D23AE09}" type="slidenum">
              <a:rPr lang="en-US" smtClean="0"/>
              <a:t>10</a:t>
            </a:fld>
            <a:endParaRPr lang="en-US"/>
          </a:p>
        </p:txBody>
      </p:sp>
      <p:graphicFrame>
        <p:nvGraphicFramePr>
          <p:cNvPr id="6" name="Chart 5">
            <a:extLst>
              <a:ext uri="{FF2B5EF4-FFF2-40B4-BE49-F238E27FC236}">
                <a16:creationId xmlns:a16="http://schemas.microsoft.com/office/drawing/2014/main" id="{31872CF9-5105-4657-A448-B56431070689}"/>
              </a:ext>
            </a:extLst>
          </p:cNvPr>
          <p:cNvGraphicFramePr>
            <a:graphicFrameLocks/>
          </p:cNvGraphicFramePr>
          <p:nvPr>
            <p:extLst>
              <p:ext uri="{D42A27DB-BD31-4B8C-83A1-F6EECF244321}">
                <p14:modId xmlns:p14="http://schemas.microsoft.com/office/powerpoint/2010/main" val="2636735622"/>
              </p:ext>
            </p:extLst>
          </p:nvPr>
        </p:nvGraphicFramePr>
        <p:xfrm>
          <a:off x="285135" y="1866826"/>
          <a:ext cx="4166349"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99430CCE-28C5-4B42-9F1B-6EEFBF06FD81}"/>
              </a:ext>
            </a:extLst>
          </p:cNvPr>
          <p:cNvSpPr/>
          <p:nvPr/>
        </p:nvSpPr>
        <p:spPr>
          <a:xfrm>
            <a:off x="179917" y="119133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 density often falls into this type of distribution</a:t>
            </a:r>
          </a:p>
        </p:txBody>
      </p:sp>
      <p:sp>
        <p:nvSpPr>
          <p:cNvPr id="8" name="TextBox 7">
            <a:extLst>
              <a:ext uri="{FF2B5EF4-FFF2-40B4-BE49-F238E27FC236}">
                <a16:creationId xmlns:a16="http://schemas.microsoft.com/office/drawing/2014/main" id="{F2BDF6AF-90EE-4B7B-A53D-4D976C0A68FA}"/>
              </a:ext>
            </a:extLst>
          </p:cNvPr>
          <p:cNvSpPr txBox="1"/>
          <p:nvPr/>
        </p:nvSpPr>
        <p:spPr>
          <a:xfrm flipH="1">
            <a:off x="292786" y="1465016"/>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Swiss Cities</a:t>
            </a:r>
          </a:p>
        </p:txBody>
      </p:sp>
      <p:graphicFrame>
        <p:nvGraphicFramePr>
          <p:cNvPr id="9" name="Chart 8">
            <a:extLst>
              <a:ext uri="{FF2B5EF4-FFF2-40B4-BE49-F238E27FC236}">
                <a16:creationId xmlns:a16="http://schemas.microsoft.com/office/drawing/2014/main" id="{C77E2C32-B628-4375-B13A-838877BF2C02}"/>
              </a:ext>
            </a:extLst>
          </p:cNvPr>
          <p:cNvGraphicFramePr>
            <a:graphicFrameLocks/>
          </p:cNvGraphicFramePr>
          <p:nvPr>
            <p:extLst>
              <p:ext uri="{D42A27DB-BD31-4B8C-83A1-F6EECF244321}">
                <p14:modId xmlns:p14="http://schemas.microsoft.com/office/powerpoint/2010/main" val="721883974"/>
              </p:ext>
            </p:extLst>
          </p:nvPr>
        </p:nvGraphicFramePr>
        <p:xfrm>
          <a:off x="4571999" y="1897511"/>
          <a:ext cx="4392085" cy="3378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F9D35EB-DDAD-4E92-B07D-2646799116DE}"/>
              </a:ext>
            </a:extLst>
          </p:cNvPr>
          <p:cNvSpPr txBox="1"/>
          <p:nvPr/>
        </p:nvSpPr>
        <p:spPr>
          <a:xfrm flipH="1">
            <a:off x="4571998" y="1465016"/>
            <a:ext cx="4392085" cy="369332"/>
          </a:xfrm>
          <a:prstGeom prst="rect">
            <a:avLst/>
          </a:prstGeom>
          <a:solidFill>
            <a:schemeClr val="accent5">
              <a:lumMod val="75000"/>
            </a:schemeClr>
          </a:solidFill>
        </p:spPr>
        <p:txBody>
          <a:bodyPr wrap="square" rtlCol="0">
            <a:spAutoFit/>
          </a:bodyPr>
          <a:lstStyle/>
          <a:p>
            <a:r>
              <a:rPr lang="en-US" dirty="0">
                <a:solidFill>
                  <a:schemeClr val="bg1"/>
                </a:solidFill>
              </a:rPr>
              <a:t>UK Cities</a:t>
            </a:r>
          </a:p>
        </p:txBody>
      </p:sp>
      <p:cxnSp>
        <p:nvCxnSpPr>
          <p:cNvPr id="11" name="Straight Connector 10">
            <a:extLst>
              <a:ext uri="{FF2B5EF4-FFF2-40B4-BE49-F238E27FC236}">
                <a16:creationId xmlns:a16="http://schemas.microsoft.com/office/drawing/2014/main" id="{3C1030B8-3766-624A-BCAD-4B0BFA419E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3C6DBB-309D-9049-AD01-6451E6157C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68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CAA6D-9B22-4025-A828-540F80A29EEA}"/>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F37AB7D3-98B7-4934-90CE-E060474AFA48}"/>
              </a:ext>
            </a:extLst>
          </p:cNvPr>
          <p:cNvSpPr>
            <a:spLocks noGrp="1"/>
          </p:cNvSpPr>
          <p:nvPr>
            <p:ph type="title"/>
          </p:nvPr>
        </p:nvSpPr>
        <p:spPr/>
        <p:txBody>
          <a:bodyPr/>
          <a:lstStyle/>
          <a:p>
            <a:r>
              <a:rPr lang="en-US" dirty="0" err="1"/>
              <a:t>Zipf’s</a:t>
            </a:r>
            <a:r>
              <a:rPr lang="en-US" dirty="0"/>
              <a:t> Law is observed in business</a:t>
            </a:r>
          </a:p>
        </p:txBody>
      </p:sp>
      <p:sp>
        <p:nvSpPr>
          <p:cNvPr id="5" name="Footer Placeholder 4">
            <a:extLst>
              <a:ext uri="{FF2B5EF4-FFF2-40B4-BE49-F238E27FC236}">
                <a16:creationId xmlns:a16="http://schemas.microsoft.com/office/drawing/2014/main" id="{B500B84D-8A02-420F-A059-837051A1BD42}"/>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449A6EF-1CB8-497B-AFD9-B8CCDE5556A8}"/>
              </a:ext>
            </a:extLst>
          </p:cNvPr>
          <p:cNvSpPr>
            <a:spLocks noGrp="1"/>
          </p:cNvSpPr>
          <p:nvPr>
            <p:ph type="sldNum" sz="quarter" idx="4"/>
          </p:nvPr>
        </p:nvSpPr>
        <p:spPr/>
        <p:txBody>
          <a:bodyPr/>
          <a:lstStyle/>
          <a:p>
            <a:fld id="{37290FF7-652B-4475-AEAB-8B1A5D23AE09}" type="slidenum">
              <a:rPr lang="en-US" smtClean="0"/>
              <a:t>11</a:t>
            </a:fld>
            <a:endParaRPr lang="en-US"/>
          </a:p>
        </p:txBody>
      </p:sp>
      <p:sp>
        <p:nvSpPr>
          <p:cNvPr id="6" name="TextBox 5">
            <a:extLst>
              <a:ext uri="{FF2B5EF4-FFF2-40B4-BE49-F238E27FC236}">
                <a16:creationId xmlns:a16="http://schemas.microsoft.com/office/drawing/2014/main" id="{057CAD2F-D46D-42EA-945D-4E82BBA60CCC}"/>
              </a:ext>
            </a:extLst>
          </p:cNvPr>
          <p:cNvSpPr txBox="1"/>
          <p:nvPr/>
        </p:nvSpPr>
        <p:spPr>
          <a:xfrm>
            <a:off x="0" y="5964077"/>
            <a:ext cx="5482591" cy="415498"/>
          </a:xfrm>
          <a:prstGeom prst="rect">
            <a:avLst/>
          </a:prstGeom>
          <a:noFill/>
        </p:spPr>
        <p:txBody>
          <a:bodyPr wrap="none" rtlCol="0">
            <a:spAutoFit/>
          </a:bodyPr>
          <a:lstStyle/>
          <a:p>
            <a:r>
              <a:rPr lang="en-US" sz="1050" dirty="0">
                <a:hlinkClick r:id="rId2"/>
              </a:rPr>
              <a:t>https://www.insure.com/car-insurance/largest-auto-insurance-companies-by-market-share.html</a:t>
            </a:r>
            <a:endParaRPr lang="en-US" sz="1050" dirty="0"/>
          </a:p>
          <a:p>
            <a:r>
              <a:rPr lang="en-US" sz="1050" dirty="0">
                <a:hlinkClick r:id="rId3"/>
              </a:rPr>
              <a:t>https://www.canalys.com/newsroom/cloud-market-share-q4-2018-and-full-year-2018</a:t>
            </a:r>
            <a:endParaRPr lang="en-US" sz="1050" dirty="0"/>
          </a:p>
        </p:txBody>
      </p:sp>
      <p:sp>
        <p:nvSpPr>
          <p:cNvPr id="10" name="TextBox 9">
            <a:extLst>
              <a:ext uri="{FF2B5EF4-FFF2-40B4-BE49-F238E27FC236}">
                <a16:creationId xmlns:a16="http://schemas.microsoft.com/office/drawing/2014/main" id="{463081DC-3AE3-4F43-AEDB-B75090970E2C}"/>
              </a:ext>
            </a:extLst>
          </p:cNvPr>
          <p:cNvSpPr txBox="1"/>
          <p:nvPr/>
        </p:nvSpPr>
        <p:spPr>
          <a:xfrm flipH="1">
            <a:off x="208937" y="1712298"/>
            <a:ext cx="4363060" cy="369332"/>
          </a:xfrm>
          <a:prstGeom prst="rect">
            <a:avLst/>
          </a:prstGeom>
          <a:solidFill>
            <a:schemeClr val="accent5">
              <a:lumMod val="75000"/>
            </a:schemeClr>
          </a:solidFill>
        </p:spPr>
        <p:txBody>
          <a:bodyPr wrap="square" rtlCol="0">
            <a:spAutoFit/>
          </a:bodyPr>
          <a:lstStyle/>
          <a:p>
            <a:r>
              <a:rPr lang="en-US" dirty="0">
                <a:solidFill>
                  <a:schemeClr val="bg1"/>
                </a:solidFill>
              </a:rPr>
              <a:t>Insurance </a:t>
            </a:r>
            <a:r>
              <a:rPr lang="en-US" sz="1600" dirty="0">
                <a:solidFill>
                  <a:schemeClr val="bg1"/>
                </a:solidFill>
              </a:rPr>
              <a:t>- 2016 Direct Premiums Written ($)</a:t>
            </a:r>
            <a:endParaRPr lang="en-US" dirty="0">
              <a:solidFill>
                <a:schemeClr val="bg1"/>
              </a:solidFill>
            </a:endParaRPr>
          </a:p>
        </p:txBody>
      </p:sp>
      <p:sp>
        <p:nvSpPr>
          <p:cNvPr id="12" name="TextBox 11">
            <a:extLst>
              <a:ext uri="{FF2B5EF4-FFF2-40B4-BE49-F238E27FC236}">
                <a16:creationId xmlns:a16="http://schemas.microsoft.com/office/drawing/2014/main" id="{0A31F90A-215F-43E0-B2C9-11BCB424422E}"/>
              </a:ext>
            </a:extLst>
          </p:cNvPr>
          <p:cNvSpPr txBox="1"/>
          <p:nvPr/>
        </p:nvSpPr>
        <p:spPr>
          <a:xfrm flipH="1">
            <a:off x="4768714" y="1712298"/>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Tech – </a:t>
            </a:r>
            <a:r>
              <a:rPr lang="en-US" sz="1600" dirty="0">
                <a:solidFill>
                  <a:schemeClr val="bg1"/>
                </a:solidFill>
              </a:rPr>
              <a:t>2018 US Cloud Compute Mkt Share  </a:t>
            </a:r>
            <a:endParaRPr lang="en-US" dirty="0">
              <a:solidFill>
                <a:schemeClr val="bg1"/>
              </a:solidFill>
            </a:endParaRPr>
          </a:p>
        </p:txBody>
      </p:sp>
      <p:sp>
        <p:nvSpPr>
          <p:cNvPr id="13" name="Rectangle 12">
            <a:extLst>
              <a:ext uri="{FF2B5EF4-FFF2-40B4-BE49-F238E27FC236}">
                <a16:creationId xmlns:a16="http://schemas.microsoft.com/office/drawing/2014/main" id="{8E57DA10-90FE-48D3-A387-2CA0E4D140D4}"/>
              </a:ext>
            </a:extLst>
          </p:cNvPr>
          <p:cNvSpPr/>
          <p:nvPr/>
        </p:nvSpPr>
        <p:spPr>
          <a:xfrm>
            <a:off x="179917" y="1237129"/>
            <a:ext cx="8784167" cy="2928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Many industries become natural monopolies.  Without this natural maturing the industry is hyper competitive “Coke vs Pepsi” </a:t>
            </a:r>
          </a:p>
        </p:txBody>
      </p:sp>
      <p:graphicFrame>
        <p:nvGraphicFramePr>
          <p:cNvPr id="14" name="Chart 13"/>
          <p:cNvGraphicFramePr>
            <a:graphicFrameLocks/>
          </p:cNvGraphicFramePr>
          <p:nvPr>
            <p:extLst>
              <p:ext uri="{D42A27DB-BD31-4B8C-83A1-F6EECF244321}">
                <p14:modId xmlns:p14="http://schemas.microsoft.com/office/powerpoint/2010/main" val="2019963759"/>
              </p:ext>
            </p:extLst>
          </p:nvPr>
        </p:nvGraphicFramePr>
        <p:xfrm>
          <a:off x="0" y="20346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635946884"/>
              </p:ext>
            </p:extLst>
          </p:nvPr>
        </p:nvGraphicFramePr>
        <p:xfrm>
          <a:off x="4572000" y="2176564"/>
          <a:ext cx="4235824" cy="2529907"/>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1731AC9A-7527-1B4C-B733-45D6F204A3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032D9B-996D-244B-87E8-98929D43E81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8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1C347-821A-4A53-BE6F-AA598F2BC52D}"/>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07B611A7-1CF9-40F4-B19C-B798B0C80BCC}"/>
              </a:ext>
            </a:extLst>
          </p:cNvPr>
          <p:cNvSpPr>
            <a:spLocks noGrp="1"/>
          </p:cNvSpPr>
          <p:nvPr>
            <p:ph type="title"/>
          </p:nvPr>
        </p:nvSpPr>
        <p:spPr>
          <a:xfrm>
            <a:off x="0" y="365126"/>
            <a:ext cx="9144000" cy="591477"/>
          </a:xfrm>
        </p:spPr>
        <p:txBody>
          <a:bodyPr/>
          <a:lstStyle/>
          <a:p>
            <a:r>
              <a:rPr lang="en-US" dirty="0" err="1"/>
              <a:t>Zipf’s</a:t>
            </a:r>
            <a:r>
              <a:rPr lang="en-US" dirty="0"/>
              <a:t> Law: </a:t>
            </a:r>
            <a:r>
              <a:rPr lang="en-US" sz="1600" dirty="0"/>
              <a:t>The frequency of a word is inversely related to its rank in a word frequency matrix.</a:t>
            </a:r>
            <a:br>
              <a:rPr lang="en-US" sz="1600" dirty="0"/>
            </a:br>
            <a:endParaRPr lang="en-US" dirty="0"/>
          </a:p>
        </p:txBody>
      </p:sp>
      <p:sp>
        <p:nvSpPr>
          <p:cNvPr id="4" name="Slide Number Placeholder 3">
            <a:extLst>
              <a:ext uri="{FF2B5EF4-FFF2-40B4-BE49-F238E27FC236}">
                <a16:creationId xmlns:a16="http://schemas.microsoft.com/office/drawing/2014/main" id="{DB678605-D47F-487D-B818-8649427177BA}"/>
              </a:ext>
            </a:extLst>
          </p:cNvPr>
          <p:cNvSpPr>
            <a:spLocks noGrp="1"/>
          </p:cNvSpPr>
          <p:nvPr>
            <p:ph type="sldNum" sz="quarter" idx="4"/>
          </p:nvPr>
        </p:nvSpPr>
        <p:spPr>
          <a:xfrm>
            <a:off x="6457950" y="6356351"/>
            <a:ext cx="857250" cy="365125"/>
          </a:xfrm>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22089D5-76B3-4F96-8A7C-A58AB148B7F5}"/>
              </a:ext>
            </a:extLst>
          </p:cNvPr>
          <p:cNvSpPr>
            <a:spLocks noGrp="1"/>
          </p:cNvSpPr>
          <p:nvPr>
            <p:ph type="ftr" sz="quarter" idx="3"/>
          </p:nvPr>
        </p:nvSpPr>
        <p:spPr/>
        <p:txBody>
          <a:bodyPr/>
          <a:lstStyle/>
          <a:p>
            <a:r>
              <a:rPr lang="en-US"/>
              <a:t>Kwartler</a:t>
            </a:r>
            <a:endParaRPr lang="en-US" dirty="0"/>
          </a:p>
        </p:txBody>
      </p:sp>
      <p:sp>
        <p:nvSpPr>
          <p:cNvPr id="6" name="Rectangle 5">
            <a:extLst>
              <a:ext uri="{FF2B5EF4-FFF2-40B4-BE49-F238E27FC236}">
                <a16:creationId xmlns:a16="http://schemas.microsoft.com/office/drawing/2014/main" id="{AE05F16E-B7E1-4316-A709-6BF9303EDE99}"/>
              </a:ext>
            </a:extLst>
          </p:cNvPr>
          <p:cNvSpPr/>
          <p:nvPr/>
        </p:nvSpPr>
        <p:spPr>
          <a:xfrm>
            <a:off x="179917" y="1262641"/>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language this means we should expect coming words to dominate.</a:t>
            </a:r>
          </a:p>
        </p:txBody>
      </p:sp>
      <p:sp>
        <p:nvSpPr>
          <p:cNvPr id="8" name="TextBox 7">
            <a:extLst>
              <a:ext uri="{FF2B5EF4-FFF2-40B4-BE49-F238E27FC236}">
                <a16:creationId xmlns:a16="http://schemas.microsoft.com/office/drawing/2014/main" id="{4FD79347-3F95-4D61-A765-8971986126DA}"/>
              </a:ext>
            </a:extLst>
          </p:cNvPr>
          <p:cNvSpPr txBox="1"/>
          <p:nvPr/>
        </p:nvSpPr>
        <p:spPr>
          <a:xfrm>
            <a:off x="459955" y="2644170"/>
            <a:ext cx="3991897" cy="1569660"/>
          </a:xfrm>
          <a:prstGeom prst="rect">
            <a:avLst/>
          </a:prstGeom>
          <a:noFill/>
        </p:spPr>
        <p:txBody>
          <a:bodyPr wrap="square" rtlCol="0">
            <a:spAutoFit/>
          </a:bodyPr>
          <a:lstStyle/>
          <a:p>
            <a:pPr marL="342900" indent="-342900">
              <a:buAutoNum type="arabicPeriod"/>
            </a:pPr>
            <a:r>
              <a:rPr lang="en-US" sz="1600" dirty="0"/>
              <a:t>Observation or Word A appears N times</a:t>
            </a:r>
          </a:p>
          <a:p>
            <a:pPr marL="342900" indent="-342900">
              <a:buAutoNum type="arabicPeriod"/>
            </a:pPr>
            <a:r>
              <a:rPr lang="en-US" sz="1600" dirty="0"/>
              <a:t>Word B is expected to appear N/2</a:t>
            </a:r>
          </a:p>
          <a:p>
            <a:pPr marL="342900" indent="-342900">
              <a:buAutoNum type="arabicPeriod"/>
            </a:pPr>
            <a:r>
              <a:rPr lang="en-US" sz="1600" dirty="0"/>
              <a:t>Word C is expected to appear N/3</a:t>
            </a:r>
          </a:p>
          <a:p>
            <a:pPr marL="342900" indent="-342900">
              <a:buAutoNum type="arabicPeriod"/>
            </a:pPr>
            <a:r>
              <a:rPr lang="en-US" sz="1600" dirty="0"/>
              <a:t>Word D is expected to appear N/4</a:t>
            </a:r>
          </a:p>
          <a:p>
            <a:pPr marL="342900" indent="-342900">
              <a:buAutoNum type="arabicPeriod"/>
            </a:pPr>
            <a:r>
              <a:rPr lang="en-US" sz="1600" dirty="0"/>
              <a:t>…</a:t>
            </a:r>
          </a:p>
          <a:p>
            <a:pPr marL="342900" indent="-342900">
              <a:buAutoNum type="arabicPeriod"/>
            </a:pPr>
            <a:r>
              <a:rPr lang="en-US" sz="1600" dirty="0"/>
              <a:t>…</a:t>
            </a:r>
          </a:p>
        </p:txBody>
      </p:sp>
      <p:sp>
        <p:nvSpPr>
          <p:cNvPr id="9" name="TextBox 8">
            <a:extLst>
              <a:ext uri="{FF2B5EF4-FFF2-40B4-BE49-F238E27FC236}">
                <a16:creationId xmlns:a16="http://schemas.microsoft.com/office/drawing/2014/main" id="{461B53F2-E7B8-45E4-87B0-2426B549AAFE}"/>
              </a:ext>
            </a:extLst>
          </p:cNvPr>
          <p:cNvSpPr txBox="1"/>
          <p:nvPr/>
        </p:nvSpPr>
        <p:spPr>
          <a:xfrm rot="16200000">
            <a:off x="-370032" y="3343501"/>
            <a:ext cx="1170833" cy="369332"/>
          </a:xfrm>
          <a:prstGeom prst="rect">
            <a:avLst/>
          </a:prstGeom>
          <a:noFill/>
        </p:spPr>
        <p:txBody>
          <a:bodyPr wrap="none" rtlCol="0">
            <a:spAutoFit/>
          </a:bodyPr>
          <a:lstStyle/>
          <a:p>
            <a:r>
              <a:rPr lang="en-US" u="sng" dirty="0"/>
              <a:t>Term Rank</a:t>
            </a:r>
          </a:p>
        </p:txBody>
      </p:sp>
      <p:sp>
        <p:nvSpPr>
          <p:cNvPr id="12" name="TextBox 11">
            <a:extLst>
              <a:ext uri="{FF2B5EF4-FFF2-40B4-BE49-F238E27FC236}">
                <a16:creationId xmlns:a16="http://schemas.microsoft.com/office/drawing/2014/main" id="{BE2300B3-1357-4B03-A779-79D15FB87EE3}"/>
              </a:ext>
            </a:extLst>
          </p:cNvPr>
          <p:cNvSpPr txBox="1"/>
          <p:nvPr/>
        </p:nvSpPr>
        <p:spPr>
          <a:xfrm>
            <a:off x="119179" y="6114626"/>
            <a:ext cx="2909771" cy="253916"/>
          </a:xfrm>
          <a:prstGeom prst="rect">
            <a:avLst/>
          </a:prstGeom>
          <a:noFill/>
        </p:spPr>
        <p:txBody>
          <a:bodyPr wrap="none" rtlCol="0">
            <a:spAutoFit/>
          </a:bodyPr>
          <a:lstStyle/>
          <a:p>
            <a:r>
              <a:rPr lang="en-US" sz="1050" dirty="0">
                <a:hlinkClick r:id="rId2"/>
              </a:rPr>
              <a:t>https://www.worlddata.info/average-income.php</a:t>
            </a:r>
            <a:endParaRPr lang="en-US" sz="1050" dirty="0"/>
          </a:p>
        </p:txBody>
      </p:sp>
      <p:graphicFrame>
        <p:nvGraphicFramePr>
          <p:cNvPr id="13" name="Chart 12">
            <a:extLst>
              <a:ext uri="{FF2B5EF4-FFF2-40B4-BE49-F238E27FC236}">
                <a16:creationId xmlns:a16="http://schemas.microsoft.com/office/drawing/2014/main" id="{8652AAF0-C231-4BF5-ACB1-A81F25076C75}"/>
              </a:ext>
            </a:extLst>
          </p:cNvPr>
          <p:cNvGraphicFramePr>
            <a:graphicFrameLocks/>
          </p:cNvGraphicFramePr>
          <p:nvPr>
            <p:extLst>
              <p:ext uri="{D42A27DB-BD31-4B8C-83A1-F6EECF244321}">
                <p14:modId xmlns:p14="http://schemas.microsoft.com/office/powerpoint/2010/main" val="1363951777"/>
              </p:ext>
            </p:extLst>
          </p:nvPr>
        </p:nvGraphicFramePr>
        <p:xfrm>
          <a:off x="4385186" y="1968886"/>
          <a:ext cx="4578893" cy="3118562"/>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E2492C65-9AAA-3044-A8A2-FB800E5D9F8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FC444F-31DF-2F42-9D53-1532A366437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9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191729" y="136524"/>
            <a:ext cx="8760542"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B_Frequency_Associations.R</a:t>
            </a:r>
            <a:r>
              <a:rPr lang="en-US" sz="2800" dirty="0"/>
              <a:t> </a:t>
            </a:r>
          </a:p>
          <a:p>
            <a:r>
              <a:rPr lang="en-US" sz="2800" dirty="0"/>
              <a:t>Visualizing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8" name="Footer Placeholder 5">
            <a:extLst>
              <a:ext uri="{FF2B5EF4-FFF2-40B4-BE49-F238E27FC236}">
                <a16:creationId xmlns:a16="http://schemas.microsoft.com/office/drawing/2014/main" id="{93E54B3B-632C-44FD-A3F2-BCFDAA237369}"/>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13</a:t>
            </a:fld>
            <a:endParaRPr lang="en-US"/>
          </a:p>
        </p:txBody>
      </p:sp>
      <p:sp>
        <p:nvSpPr>
          <p:cNvPr id="10" name="Rectangle 9">
            <a:extLst>
              <a:ext uri="{FF2B5EF4-FFF2-40B4-BE49-F238E27FC236}">
                <a16:creationId xmlns:a16="http://schemas.microsoft.com/office/drawing/2014/main" id="{19F375A7-365D-4D80-BBA7-9EF1E12B6151}"/>
              </a:ext>
            </a:extLst>
          </p:cNvPr>
          <p:cNvSpPr/>
          <p:nvPr/>
        </p:nvSpPr>
        <p:spPr>
          <a:xfrm>
            <a:off x="179913" y="5759656"/>
            <a:ext cx="8784167" cy="2694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Brewdog</a:t>
            </a:r>
            <a:r>
              <a:rPr lang="en-US" dirty="0"/>
              <a:t>?!  Let’s investigate</a:t>
            </a:r>
          </a:p>
        </p:txBody>
      </p:sp>
      <p:cxnSp>
        <p:nvCxnSpPr>
          <p:cNvPr id="11" name="Straight Connector 10">
            <a:extLst>
              <a:ext uri="{FF2B5EF4-FFF2-40B4-BE49-F238E27FC236}">
                <a16:creationId xmlns:a16="http://schemas.microsoft.com/office/drawing/2014/main" id="{8D6C2681-2203-C24D-A40D-352CCAA23D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7D451-755A-8745-B3AE-6C5CD3762CE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DC9F2B-E62A-6665-1E06-ACBBB2157856}"/>
              </a:ext>
            </a:extLst>
          </p:cNvPr>
          <p:cNvPicPr>
            <a:picLocks noChangeAspect="1"/>
          </p:cNvPicPr>
          <p:nvPr/>
        </p:nvPicPr>
        <p:blipFill>
          <a:blip r:embed="rId2"/>
          <a:stretch>
            <a:fillRect/>
          </a:stretch>
        </p:blipFill>
        <p:spPr>
          <a:xfrm>
            <a:off x="191729" y="1241341"/>
            <a:ext cx="8784167" cy="4354703"/>
          </a:xfrm>
          <a:prstGeom prst="rect">
            <a:avLst/>
          </a:prstGeom>
        </p:spPr>
      </p:pic>
      <p:sp>
        <p:nvSpPr>
          <p:cNvPr id="9" name="Arrow: Right 4">
            <a:extLst>
              <a:ext uri="{FF2B5EF4-FFF2-40B4-BE49-F238E27FC236}">
                <a16:creationId xmlns:a16="http://schemas.microsoft.com/office/drawing/2014/main" id="{DBD60762-D798-1AE7-30DD-E0F177B67F86}"/>
              </a:ext>
            </a:extLst>
          </p:cNvPr>
          <p:cNvSpPr/>
          <p:nvPr/>
        </p:nvSpPr>
        <p:spPr>
          <a:xfrm>
            <a:off x="87464" y="3813673"/>
            <a:ext cx="450276" cy="122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58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14</a:t>
            </a:fld>
            <a:endParaRPr lang="en-US"/>
          </a:p>
        </p:txBody>
      </p:sp>
      <p:sp>
        <p:nvSpPr>
          <p:cNvPr id="11" name="Rectangle 10">
            <a:extLst>
              <a:ext uri="{FF2B5EF4-FFF2-40B4-BE49-F238E27FC236}">
                <a16:creationId xmlns:a16="http://schemas.microsoft.com/office/drawing/2014/main" id="{CA5C07CD-04D0-4BD9-BE39-864FC85CDE83}"/>
              </a:ext>
            </a:extLst>
          </p:cNvPr>
          <p:cNvSpPr/>
          <p:nvPr/>
        </p:nvSpPr>
        <p:spPr>
          <a:xfrm>
            <a:off x="273153" y="4080516"/>
            <a:ext cx="8611737" cy="738664"/>
          </a:xfrm>
          <a:prstGeom prst="rect">
            <a:avLst/>
          </a:prstGeom>
          <a:solidFill>
            <a:schemeClr val="accent1"/>
          </a:solidFill>
        </p:spPr>
        <p:txBody>
          <a:bodyPr wrap="square">
            <a:spAutoFit/>
          </a:bodyPr>
          <a:lstStyle/>
          <a:p>
            <a:pPr defTabSz="457200"/>
            <a:r>
              <a:rPr lang="en-US" sz="1400" dirty="0">
                <a:solidFill>
                  <a:schemeClr val="bg1"/>
                </a:solidFill>
                <a:latin typeface="+mj-lt"/>
                <a:ea typeface="Arial Unicode MS" panose="020B0604020202020204" pitchFamily="34" charset="-128"/>
              </a:rPr>
              <a:t>Word Association uses Pearson correlation but only returns positive values.  Thus, terms can only be positively associated.  This is because there are so many terms that most everything would be negatively “correlated” in that is appears without the term you’re searching for( actually associated).  </a:t>
            </a:r>
          </a:p>
        </p:txBody>
      </p:sp>
      <p:grpSp>
        <p:nvGrpSpPr>
          <p:cNvPr id="2" name="Group 1">
            <a:extLst>
              <a:ext uri="{FF2B5EF4-FFF2-40B4-BE49-F238E27FC236}">
                <a16:creationId xmlns:a16="http://schemas.microsoft.com/office/drawing/2014/main" id="{EB6AEF77-A24C-45ED-A28A-80640EF08A83}"/>
              </a:ext>
            </a:extLst>
          </p:cNvPr>
          <p:cNvGrpSpPr/>
          <p:nvPr/>
        </p:nvGrpSpPr>
        <p:grpSpPr>
          <a:xfrm>
            <a:off x="259305" y="2499738"/>
            <a:ext cx="8611738" cy="584775"/>
            <a:chOff x="259307" y="1102102"/>
            <a:chExt cx="8611738" cy="584775"/>
          </a:xfrm>
        </p:grpSpPr>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never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0.30)</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7A7185D-FC3A-4F10-8DE7-174F92904FA2}"/>
              </a:ext>
            </a:extLst>
          </p:cNvPr>
          <p:cNvSpPr txBox="1"/>
          <p:nvPr/>
        </p:nvSpPr>
        <p:spPr>
          <a:xfrm>
            <a:off x="259306" y="1319240"/>
            <a:ext cx="8611737" cy="584775"/>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Tuning Parameter: Adjust 0.30  to get the terms that are associated/correlated .30 or more with the unexpected term term</a:t>
            </a:r>
            <a:r>
              <a:rPr lang="en-US" sz="1600" dirty="0">
                <a:solidFill>
                  <a:prstClr val="white"/>
                </a:solidFill>
                <a:latin typeface="+mj-lt"/>
                <a:ea typeface="Arial Unicode MS" panose="020B0604020202020204" pitchFamily="34" charset="-128"/>
                <a:cs typeface="Arial Unicode MS" panose="020B0604020202020204" pitchFamily="34" charset="-128"/>
              </a:rPr>
              <a: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DFD4763B-7D08-4C14-A8ED-25C6AD97BD71}"/>
              </a:ext>
            </a:extLst>
          </p:cNvPr>
          <p:cNvSpPr txBox="1"/>
          <p:nvPr/>
        </p:nvSpPr>
        <p:spPr>
          <a:xfrm>
            <a:off x="0" y="3034780"/>
            <a:ext cx="8684237" cy="369332"/>
          </a:xfrm>
          <a:prstGeom prst="rect">
            <a:avLst/>
          </a:prstGeom>
          <a:noFill/>
        </p:spPr>
        <p:txBody>
          <a:bodyPr wrap="none" rtlCol="0">
            <a:spAutoFit/>
          </a:bodyPr>
          <a:lstStyle/>
          <a:p>
            <a:r>
              <a:rPr lang="en-US" i="1" dirty="0"/>
              <a:t>Any word that appears at least 30% of the time with “never” in  document will be returned.</a:t>
            </a:r>
          </a:p>
        </p:txBody>
      </p:sp>
      <p:cxnSp>
        <p:nvCxnSpPr>
          <p:cNvPr id="14" name="Straight Connector 13">
            <a:extLst>
              <a:ext uri="{FF2B5EF4-FFF2-40B4-BE49-F238E27FC236}">
                <a16:creationId xmlns:a16="http://schemas.microsoft.com/office/drawing/2014/main" id="{2C3D6179-EE5A-904E-9A8E-9DC0233554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88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 to plot</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15</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66131" y="1859185"/>
            <a:ext cx="8611738" cy="2800767"/>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kern="12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 levels=</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 size=3)</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Rectangle 13">
            <a:extLst>
              <a:ext uri="{FF2B5EF4-FFF2-40B4-BE49-F238E27FC236}">
                <a16:creationId xmlns:a16="http://schemas.microsoft.com/office/drawing/2014/main" id="{6247FB40-E1FC-465B-8AC4-135E069F6E7A}"/>
              </a:ext>
            </a:extLst>
          </p:cNvPr>
          <p:cNvSpPr/>
          <p:nvPr/>
        </p:nvSpPr>
        <p:spPr>
          <a:xfrm>
            <a:off x="179917" y="1302982"/>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terms into factors lets ggplot2 order them</a:t>
            </a:r>
          </a:p>
        </p:txBody>
      </p:sp>
      <p:cxnSp>
        <p:nvCxnSpPr>
          <p:cNvPr id="8" name="Straight Connector 7">
            <a:extLst>
              <a:ext uri="{FF2B5EF4-FFF2-40B4-BE49-F238E27FC236}">
                <a16:creationId xmlns:a16="http://schemas.microsoft.com/office/drawing/2014/main" id="{A68C1A0A-774F-F241-8E78-4A40880FBE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F2C155-BC5D-784A-A2F0-7EA366D1C8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a:xfrm>
            <a:off x="628650" y="112873"/>
            <a:ext cx="7886700" cy="591477"/>
          </a:xfrm>
        </p:spPr>
        <p:txBody>
          <a:bodyPr/>
          <a:lstStyle/>
          <a:p>
            <a:r>
              <a:rPr lang="en-US" sz="3200" dirty="0"/>
              <a:t>Back to </a:t>
            </a:r>
            <a:r>
              <a:rPr lang="en-US" sz="3200" dirty="0" err="1"/>
              <a:t>B_Frequency_Associations.R</a:t>
            </a:r>
            <a:r>
              <a:rPr lang="en-US" sz="3200" dirty="0"/>
              <a:t> </a:t>
            </a:r>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p:txBody>
          <a:bodyPr/>
          <a:lstStyle/>
          <a:p>
            <a:r>
              <a:rPr lang="en-US" dirty="0"/>
              <a:t>Kwartler </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4"/>
          </p:nvPr>
        </p:nvSpPr>
        <p:spPr/>
        <p:txBody>
          <a:bodyPr/>
          <a:lstStyle/>
          <a:p>
            <a:fld id="{37290FF7-652B-4475-AEAB-8B1A5D23AE09}" type="slidenum">
              <a:rPr lang="en-US" smtClean="0"/>
              <a:t>16</a:t>
            </a:fld>
            <a:endParaRPr lang="en-US"/>
          </a:p>
        </p:txBody>
      </p:sp>
      <p:sp>
        <p:nvSpPr>
          <p:cNvPr id="9" name="TextBox 8">
            <a:extLst>
              <a:ext uri="{FF2B5EF4-FFF2-40B4-BE49-F238E27FC236}">
                <a16:creationId xmlns:a16="http://schemas.microsoft.com/office/drawing/2014/main" id="{0D38C65D-DB44-46A4-800F-3896BD9C6EA5}"/>
              </a:ext>
            </a:extLst>
          </p:cNvPr>
          <p:cNvSpPr txBox="1"/>
          <p:nvPr/>
        </p:nvSpPr>
        <p:spPr>
          <a:xfrm>
            <a:off x="266085" y="639207"/>
            <a:ext cx="8249265"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“received” &amp; “sent” have the highest word association with “never”</a:t>
            </a:r>
          </a:p>
        </p:txBody>
      </p:sp>
      <p:cxnSp>
        <p:nvCxnSpPr>
          <p:cNvPr id="13" name="Straight Connector 12">
            <a:extLst>
              <a:ext uri="{FF2B5EF4-FFF2-40B4-BE49-F238E27FC236}">
                <a16:creationId xmlns:a16="http://schemas.microsoft.com/office/drawing/2014/main" id="{F80EB2F3-9756-4E4E-8856-E88DF8B5B7D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29A8BF1-9A2B-9414-65F8-7790031B9F7C}"/>
              </a:ext>
            </a:extLst>
          </p:cNvPr>
          <p:cNvPicPr>
            <a:picLocks noChangeAspect="1"/>
          </p:cNvPicPr>
          <p:nvPr/>
        </p:nvPicPr>
        <p:blipFill>
          <a:blip r:embed="rId2"/>
          <a:stretch>
            <a:fillRect/>
          </a:stretch>
        </p:blipFill>
        <p:spPr>
          <a:xfrm>
            <a:off x="266085" y="1126913"/>
            <a:ext cx="7265395" cy="3604729"/>
          </a:xfrm>
          <a:prstGeom prst="rect">
            <a:avLst/>
          </a:prstGeom>
        </p:spPr>
      </p:pic>
      <p:sp>
        <p:nvSpPr>
          <p:cNvPr id="8" name="TextBox 7">
            <a:extLst>
              <a:ext uri="{FF2B5EF4-FFF2-40B4-BE49-F238E27FC236}">
                <a16:creationId xmlns:a16="http://schemas.microsoft.com/office/drawing/2014/main" id="{B32437E3-8862-1327-7E86-8F064D73294A}"/>
              </a:ext>
            </a:extLst>
          </p:cNvPr>
          <p:cNvSpPr txBox="1"/>
          <p:nvPr/>
        </p:nvSpPr>
        <p:spPr>
          <a:xfrm>
            <a:off x="408973" y="5013557"/>
            <a:ext cx="8697947" cy="584775"/>
          </a:xfrm>
          <a:prstGeom prst="rect">
            <a:avLst/>
          </a:prstGeom>
          <a:noFill/>
        </p:spPr>
        <p:txBody>
          <a:bodyPr wrap="square">
            <a:spAutoFit/>
          </a:bodyPr>
          <a:lstStyle/>
          <a:p>
            <a:r>
              <a:rPr lang="en-US" sz="1600" dirty="0">
                <a:latin typeface="Consolas" panose="020B0609020204030204" pitchFamily="49" charset="0"/>
                <a:cs typeface="Consolas" panose="020B0609020204030204" pitchFamily="49" charset="0"/>
              </a:rPr>
              <a:t>grep("never.*</a:t>
            </a:r>
            <a:r>
              <a:rPr lang="en-US" sz="1600" dirty="0" err="1">
                <a:latin typeface="Consolas" panose="020B0609020204030204" pitchFamily="49" charset="0"/>
                <a:cs typeface="Consolas" panose="020B0609020204030204" pitchFamily="49" charset="0"/>
              </a:rPr>
              <a:t>received|received</a:t>
            </a:r>
            <a:r>
              <a:rPr lang="en-US" sz="1600" dirty="0">
                <a:latin typeface="Consolas" panose="020B0609020204030204" pitchFamily="49" charset="0"/>
                <a:cs typeface="Consolas" panose="020B0609020204030204" pitchFamily="49" charset="0"/>
              </a:rPr>
              <a:t>.*never", </a:t>
            </a:r>
            <a:r>
              <a:rPr lang="en-US" sz="1600" dirty="0" err="1">
                <a:latin typeface="Consolas" panose="020B0609020204030204" pitchFamily="49" charset="0"/>
                <a:cs typeface="Consolas" panose="020B0609020204030204" pitchFamily="49" charset="0"/>
              </a:rPr>
              <a:t>text$Consumer.complaint.narrative</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text$Consumer.complaint.narrative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matches_never_received</a:t>
            </a:r>
            <a:r>
              <a:rPr lang="en-US" sz="1600" dirty="0">
                <a:latin typeface="Consolas" panose="020B0609020204030204" pitchFamily="49" charset="0"/>
                <a:cs typeface="Consolas" panose="020B0609020204030204" pitchFamily="49" charset="0"/>
              </a:rPr>
              <a:t>[3]]</a:t>
            </a:r>
          </a:p>
        </p:txBody>
      </p:sp>
      <p:pic>
        <p:nvPicPr>
          <p:cNvPr id="10" name="Picture 9">
            <a:extLst>
              <a:ext uri="{FF2B5EF4-FFF2-40B4-BE49-F238E27FC236}">
                <a16:creationId xmlns:a16="http://schemas.microsoft.com/office/drawing/2014/main" id="{F3F4899B-86AE-ED7B-5850-B3DF834DD16C}"/>
              </a:ext>
            </a:extLst>
          </p:cNvPr>
          <p:cNvPicPr>
            <a:picLocks noChangeAspect="1"/>
          </p:cNvPicPr>
          <p:nvPr/>
        </p:nvPicPr>
        <p:blipFill>
          <a:blip r:embed="rId3"/>
          <a:stretch>
            <a:fillRect/>
          </a:stretch>
        </p:blipFill>
        <p:spPr>
          <a:xfrm>
            <a:off x="408973" y="5598332"/>
            <a:ext cx="7772400" cy="476104"/>
          </a:xfrm>
          <a:prstGeom prst="rect">
            <a:avLst/>
          </a:prstGeom>
        </p:spPr>
      </p:pic>
      <p:sp>
        <p:nvSpPr>
          <p:cNvPr id="14" name="Rectangle 13">
            <a:extLst>
              <a:ext uri="{FF2B5EF4-FFF2-40B4-BE49-F238E27FC236}">
                <a16:creationId xmlns:a16="http://schemas.microsoft.com/office/drawing/2014/main" id="{1BC8D719-ACBF-3F5B-BD38-EAA2235452A0}"/>
              </a:ext>
            </a:extLst>
          </p:cNvPr>
          <p:cNvSpPr/>
          <p:nvPr/>
        </p:nvSpPr>
        <p:spPr>
          <a:xfrm>
            <a:off x="5239910" y="5904100"/>
            <a:ext cx="1558453" cy="193534"/>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59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1E927-42A1-4F18-98B4-B2286686F93B}"/>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a:extLst>
              <a:ext uri="{FF2B5EF4-FFF2-40B4-BE49-F238E27FC236}">
                <a16:creationId xmlns:a16="http://schemas.microsoft.com/office/drawing/2014/main" id="{9E9892C0-018C-4DD0-97A5-7FC4FD6EB37D}"/>
              </a:ext>
            </a:extLst>
          </p:cNvPr>
          <p:cNvSpPr>
            <a:spLocks noGrp="1"/>
          </p:cNvSpPr>
          <p:nvPr>
            <p:ph type="title"/>
          </p:nvPr>
        </p:nvSpPr>
        <p:spPr/>
        <p:txBody>
          <a:bodyPr/>
          <a:lstStyle/>
          <a:p>
            <a:r>
              <a:rPr lang="en-US"/>
              <a:t>Association is NOT frequency.</a:t>
            </a:r>
            <a:endParaRPr lang="en-US" dirty="0"/>
          </a:p>
        </p:txBody>
      </p:sp>
      <p:sp>
        <p:nvSpPr>
          <p:cNvPr id="5" name="Footer Placeholder 4">
            <a:extLst>
              <a:ext uri="{FF2B5EF4-FFF2-40B4-BE49-F238E27FC236}">
                <a16:creationId xmlns:a16="http://schemas.microsoft.com/office/drawing/2014/main" id="{5A2500E2-DA47-4E11-95C9-97ABE6F857A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30852DE-7F9F-4D93-B347-B6A4CEFF2F31}"/>
              </a:ext>
            </a:extLst>
          </p:cNvPr>
          <p:cNvSpPr>
            <a:spLocks noGrp="1"/>
          </p:cNvSpPr>
          <p:nvPr>
            <p:ph type="sldNum" sz="quarter" idx="4"/>
          </p:nvPr>
        </p:nvSpPr>
        <p:spPr/>
        <p:txBody>
          <a:bodyPr/>
          <a:lstStyle/>
          <a:p>
            <a:fld id="{37290FF7-652B-4475-AEAB-8B1A5D23AE09}" type="slidenum">
              <a:rPr lang="en-US" smtClean="0"/>
              <a:pPr/>
              <a:t>17</a:t>
            </a:fld>
            <a:endParaRPr lang="en-US"/>
          </a:p>
        </p:txBody>
      </p:sp>
      <p:pic>
        <p:nvPicPr>
          <p:cNvPr id="2050" name="Picture 2" descr="Image result for trap meme">
            <a:extLst>
              <a:ext uri="{FF2B5EF4-FFF2-40B4-BE49-F238E27FC236}">
                <a16:creationId xmlns:a16="http://schemas.microsoft.com/office/drawing/2014/main" id="{EDF7E365-FED3-4323-966C-BAFC885B1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046954"/>
            <a:ext cx="4257368" cy="23947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16C205-326A-44F0-9783-879DB3FC3CCD}"/>
              </a:ext>
            </a:extLst>
          </p:cNvPr>
          <p:cNvSpPr txBox="1"/>
          <p:nvPr/>
        </p:nvSpPr>
        <p:spPr>
          <a:xfrm>
            <a:off x="5126600" y="2046954"/>
            <a:ext cx="35199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“never” appears 929 times</a:t>
            </a:r>
          </a:p>
          <a:p>
            <a:pPr marL="285750" indent="-285750">
              <a:buFont typeface="Arial" panose="020B0604020202020204" pitchFamily="34" charset="0"/>
              <a:buChar char="•"/>
            </a:pPr>
            <a:r>
              <a:rPr lang="en-US" dirty="0"/>
              <a:t>“received” is the most associated term</a:t>
            </a:r>
          </a:p>
        </p:txBody>
      </p:sp>
      <p:sp>
        <p:nvSpPr>
          <p:cNvPr id="7" name="Rectangle 6">
            <a:extLst>
              <a:ext uri="{FF2B5EF4-FFF2-40B4-BE49-F238E27FC236}">
                <a16:creationId xmlns:a16="http://schemas.microsoft.com/office/drawing/2014/main" id="{9948CBF8-7AD5-452D-AE91-266CDE3F3E88}"/>
              </a:ext>
            </a:extLst>
          </p:cNvPr>
          <p:cNvSpPr/>
          <p:nvPr/>
        </p:nvSpPr>
        <p:spPr>
          <a:xfrm>
            <a:off x="5201265" y="3244339"/>
            <a:ext cx="3086100" cy="173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“received” appears 1252 times.  So Received is more frequent but association merely states when “never” appears it is highly correlated with “received”</a:t>
            </a:r>
          </a:p>
        </p:txBody>
      </p:sp>
      <p:cxnSp>
        <p:nvCxnSpPr>
          <p:cNvPr id="10" name="Straight Connector 9">
            <a:extLst>
              <a:ext uri="{FF2B5EF4-FFF2-40B4-BE49-F238E27FC236}">
                <a16:creationId xmlns:a16="http://schemas.microsoft.com/office/drawing/2014/main" id="{2AF50721-4658-F94D-A1CB-0E9CB433E14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Dendrograms</a:t>
            </a:r>
            <a:r>
              <a:rPr lang="en-US" dirty="0"/>
              <a:t>: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18</a:t>
            </a:fld>
            <a:endParaRPr lang="en-US"/>
          </a:p>
        </p:txBody>
      </p:sp>
      <p:sp>
        <p:nvSpPr>
          <p:cNvPr id="11" name="Rectangle 10">
            <a:extLst>
              <a:ext uri="{FF2B5EF4-FFF2-40B4-BE49-F238E27FC236}">
                <a16:creationId xmlns:a16="http://schemas.microsoft.com/office/drawing/2014/main" id="{8EBEC10D-BA36-46F0-9B26-B7041C9D73F1}"/>
              </a:ext>
            </a:extLst>
          </p:cNvPr>
          <p:cNvSpPr/>
          <p:nvPr/>
        </p:nvSpPr>
        <p:spPr>
          <a:xfrm>
            <a:off x="2514600" y="232308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2514600" y="195408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2686050" y="2538389"/>
          <a:ext cx="3771900" cy="1483360"/>
        </p:xfrm>
        <a:graphic>
          <a:graphicData uri="http://schemas.openxmlformats.org/drawingml/2006/table">
            <a:tbl>
              <a:tblPr firstRow="1" bandRow="1">
                <a:tableStyleId>{F2DE63D5-997A-4646-A377-4702673A728D}</a:tableStyleId>
              </a:tblPr>
              <a:tblGrid>
                <a:gridCol w="1775812">
                  <a:extLst>
                    <a:ext uri="{9D8B030D-6E8A-4147-A177-3AD203B41FA5}">
                      <a16:colId xmlns:a16="http://schemas.microsoft.com/office/drawing/2014/main" val="20000"/>
                    </a:ext>
                  </a:extLst>
                </a:gridCol>
                <a:gridCol w="1996088">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 (in)</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sp>
        <p:nvSpPr>
          <p:cNvPr id="40" name="Rectangle 39">
            <a:extLst>
              <a:ext uri="{FF2B5EF4-FFF2-40B4-BE49-F238E27FC236}">
                <a16:creationId xmlns:a16="http://schemas.microsoft.com/office/drawing/2014/main" id="{81012F0F-BB26-479E-89B7-89A1CF7DC8BD}"/>
              </a:ext>
            </a:extLst>
          </p:cNvPr>
          <p:cNvSpPr/>
          <p:nvPr/>
        </p:nvSpPr>
        <p:spPr>
          <a:xfrm>
            <a:off x="179917" y="1192740"/>
            <a:ext cx="8784167" cy="2969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Which two are most similar?  What approximate value would “connect” the two?</a:t>
            </a:r>
          </a:p>
        </p:txBody>
      </p:sp>
      <p:cxnSp>
        <p:nvCxnSpPr>
          <p:cNvPr id="10" name="Straight Connector 9">
            <a:extLst>
              <a:ext uri="{FF2B5EF4-FFF2-40B4-BE49-F238E27FC236}">
                <a16:creationId xmlns:a16="http://schemas.microsoft.com/office/drawing/2014/main" id="{3BFC43A6-08E4-9747-83C4-D3F53B8872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B0A1D4-602C-954F-A3D1-446EEFC1CF9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20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97406C-DFBC-4F87-B64C-5BFAB29DF079}"/>
              </a:ext>
            </a:extLst>
          </p:cNvPr>
          <p:cNvSpPr/>
          <p:nvPr/>
        </p:nvSpPr>
        <p:spPr>
          <a:xfrm>
            <a:off x="25146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25146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pSp>
        <p:nvGrpSpPr>
          <p:cNvPr id="24" name="Group 23">
            <a:extLst>
              <a:ext uri="{FF2B5EF4-FFF2-40B4-BE49-F238E27FC236}">
                <a16:creationId xmlns:a16="http://schemas.microsoft.com/office/drawing/2014/main" id="{1FC863D7-E617-4659-9D8A-5FABFA4A07BF}"/>
              </a:ext>
            </a:extLst>
          </p:cNvPr>
          <p:cNvGrpSpPr/>
          <p:nvPr/>
        </p:nvGrpSpPr>
        <p:grpSpPr>
          <a:xfrm>
            <a:off x="3109509" y="1706449"/>
            <a:ext cx="2924981" cy="3465767"/>
            <a:chOff x="5846529" y="2604459"/>
            <a:chExt cx="2924981" cy="3465767"/>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521748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cxnSpLocks/>
              <a:stCxn id="28" idx="1"/>
            </p:cNvCxnSpPr>
            <p:nvPr/>
          </p:nvCxnSpPr>
          <p:spPr>
            <a:xfrm flipH="1" flipV="1">
              <a:off x="7483832" y="2740257"/>
              <a:ext cx="1118401" cy="196303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2750451" y="5184987"/>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19</a:t>
            </a:fld>
            <a:endParaRPr lang="en-US"/>
          </a:p>
        </p:txBody>
      </p:sp>
      <p:cxnSp>
        <p:nvCxnSpPr>
          <p:cNvPr id="22" name="Straight Connector 21">
            <a:extLst>
              <a:ext uri="{FF2B5EF4-FFF2-40B4-BE49-F238E27FC236}">
                <a16:creationId xmlns:a16="http://schemas.microsoft.com/office/drawing/2014/main" id="{B99776E6-1770-CA49-BE18-C5ECFDED6A2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F060D6-EA36-1E4C-B090-0E50079E8D2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03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Getting a Word Frequency Matrix</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p:txBody>
          <a:bodyPr/>
          <a:lstStyle/>
          <a:p>
            <a:r>
              <a:rPr lang="en-US" dirty="0"/>
              <a:t>Kwartler CSCI -96</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102344"/>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dirty="0">
                <a:solidFill>
                  <a:prstClr val="black"/>
                </a:solidFill>
                <a:latin typeface="Consolas" panose="020B0609020204030204" pitchFamily="49" charset="0"/>
                <a:ea typeface="Arial Unicode MS" panose="020B0604020202020204" pitchFamily="34" charset="-128"/>
              </a:rPr>
              <a:t>&lt;-</a:t>
            </a:r>
            <a:r>
              <a:rPr lang="en-US" sz="1600" dirty="0" err="1">
                <a:solidFill>
                  <a:prstClr val="black"/>
                </a:solidFill>
                <a:latin typeface="Consolas" panose="020B0609020204030204" pitchFamily="49" charset="0"/>
                <a:ea typeface="Arial Unicode MS" panose="020B0604020202020204" pitchFamily="34" charset="-128"/>
              </a:rPr>
              <a:t>colSums</a:t>
            </a:r>
            <a:r>
              <a:rPr lang="en-US" sz="1600" dirty="0">
                <a:solidFill>
                  <a:prstClr val="black"/>
                </a:solidFill>
                <a:latin typeface="Consolas" panose="020B0609020204030204" pitchFamily="49" charset="0"/>
                <a:ea typeface="Arial Unicode MS" panose="020B0604020202020204" pitchFamily="34" charset="-128"/>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135665"/>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170914845"/>
              </p:ext>
            </p:extLst>
          </p:nvPr>
        </p:nvGraphicFramePr>
        <p:xfrm>
          <a:off x="5962071" y="2427492"/>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61732"/>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89852672"/>
              </p:ext>
            </p:extLst>
          </p:nvPr>
        </p:nvGraphicFramePr>
        <p:xfrm>
          <a:off x="628650" y="2427492"/>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047261"/>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cxnSp>
        <p:nvCxnSpPr>
          <p:cNvPr id="15" name="Straight Connector 14">
            <a:extLst>
              <a:ext uri="{FF2B5EF4-FFF2-40B4-BE49-F238E27FC236}">
                <a16:creationId xmlns:a16="http://schemas.microsoft.com/office/drawing/2014/main" id="{E68DCEDB-E716-0F41-9B9C-F63D6340F5F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639B12-F934-A24A-A9B8-93C632F5A1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20</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367030" y="1092365"/>
            <a:ext cx="8409940" cy="307777"/>
          </a:xfrm>
          <a:prstGeom prst="rect">
            <a:avLst/>
          </a:prstGeom>
          <a:solidFill>
            <a:schemeClr val="accent1"/>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4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4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763402"/>
            <a:ext cx="4114800" cy="31095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759359"/>
            <a:ext cx="4114800" cy="310150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743136" y="2492487"/>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5" name="Group 24">
            <a:extLst>
              <a:ext uri="{FF2B5EF4-FFF2-40B4-BE49-F238E27FC236}">
                <a16:creationId xmlns:a16="http://schemas.microsoft.com/office/drawing/2014/main" id="{789388D9-5EAB-D246-9EC6-C9BE5E1C2257}"/>
              </a:ext>
            </a:extLst>
          </p:cNvPr>
          <p:cNvGrpSpPr/>
          <p:nvPr/>
        </p:nvGrpSpPr>
        <p:grpSpPr>
          <a:xfrm>
            <a:off x="5140012" y="1945780"/>
            <a:ext cx="2871119" cy="2930262"/>
            <a:chOff x="5846529" y="2604459"/>
            <a:chExt cx="2871119" cy="2930262"/>
          </a:xfrm>
        </p:grpSpPr>
        <p:sp>
          <p:nvSpPr>
            <p:cNvPr id="38" name="TextBox 37">
              <a:extLst>
                <a:ext uri="{FF2B5EF4-FFF2-40B4-BE49-F238E27FC236}">
                  <a16:creationId xmlns:a16="http://schemas.microsoft.com/office/drawing/2014/main" id="{18DFF4E4-9A57-0048-B50F-EE5419962515}"/>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40" name="TextBox 39">
              <a:extLst>
                <a:ext uri="{FF2B5EF4-FFF2-40B4-BE49-F238E27FC236}">
                  <a16:creationId xmlns:a16="http://schemas.microsoft.com/office/drawing/2014/main" id="{9D138C56-F3FE-934D-A759-B23EE597855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41" name="TextBox 40">
              <a:extLst>
                <a:ext uri="{FF2B5EF4-FFF2-40B4-BE49-F238E27FC236}">
                  <a16:creationId xmlns:a16="http://schemas.microsoft.com/office/drawing/2014/main" id="{5BB8BA14-CAA0-D34C-AC09-C0A83693CB62}"/>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42" name="Straight Connector 41">
              <a:extLst>
                <a:ext uri="{FF2B5EF4-FFF2-40B4-BE49-F238E27FC236}">
                  <a16:creationId xmlns:a16="http://schemas.microsoft.com/office/drawing/2014/main" id="{4A690FB7-D672-2849-A574-598972DB7D9C}"/>
                </a:ext>
              </a:extLst>
            </p:cNvPr>
            <p:cNvCxnSpPr>
              <a:stCxn id="3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C63BB9-B609-C240-832D-8BAA1204E5AA}"/>
                </a:ext>
              </a:extLst>
            </p:cNvPr>
            <p:cNvCxnSpPr>
              <a:stCxn id="40"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294D2C3-25F9-5742-8060-ACE4BEAB59CF}"/>
                </a:ext>
              </a:extLst>
            </p:cNvPr>
            <p:cNvCxnSpPr>
              <a:cxnSpLocks/>
              <a:stCxn id="41"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3218C94-7FC9-4C49-A966-27AEE94EF3C9}"/>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9A33E78-9E87-3943-B874-031D3E9A4B77}"/>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5A69358-8501-4F4F-9F2A-C35A7930C756}"/>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0FB26EF-0BDE-4846-8CED-D867B4DCF006}"/>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062D12AF-6C66-CE43-84E7-34327854A32B}"/>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0" name="TextBox 49">
              <a:extLst>
                <a:ext uri="{FF2B5EF4-FFF2-40B4-BE49-F238E27FC236}">
                  <a16:creationId xmlns:a16="http://schemas.microsoft.com/office/drawing/2014/main" id="{C0E700BD-AC0C-C24C-890F-B88DD344BB0A}"/>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cxnSp>
        <p:nvCxnSpPr>
          <p:cNvPr id="26" name="Straight Connector 25">
            <a:extLst>
              <a:ext uri="{FF2B5EF4-FFF2-40B4-BE49-F238E27FC236}">
                <a16:creationId xmlns:a16="http://schemas.microsoft.com/office/drawing/2014/main" id="{7FDA39D3-C302-A745-B2DD-B9F905F7C7C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7D8AF-7ED5-3D4E-A634-EAF6343251A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21</a:t>
            </a:fld>
            <a:endParaRPr lang="en-US"/>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331789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1493935"/>
            <a:ext cx="4114800" cy="333270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600" dirty="0">
                <a:solidFill>
                  <a:prstClr val="black"/>
                </a:solidFill>
                <a:ea typeface="Arial Unicode MS" panose="020B0604020202020204" pitchFamily="34" charset="-128"/>
                <a:cs typeface="Arial Unicode MS" panose="020B0604020202020204" pitchFamily="34" charset="-128"/>
              </a:rPr>
              <a:t>Word clusters emerge often showing related terms/phrases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1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cxnSp>
        <p:nvCxnSpPr>
          <p:cNvPr id="24" name="Straight Connector 23">
            <a:extLst>
              <a:ext uri="{FF2B5EF4-FFF2-40B4-BE49-F238E27FC236}">
                <a16:creationId xmlns:a16="http://schemas.microsoft.com/office/drawing/2014/main" id="{36CB3112-4419-9A4B-A135-3AC83385A5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A79532-C888-7746-BE0F-0294061477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037A5EC-66E4-C54D-8B2A-96A03BD38F30}"/>
              </a:ext>
            </a:extLst>
          </p:cNvPr>
          <p:cNvGrpSpPr/>
          <p:nvPr/>
        </p:nvGrpSpPr>
        <p:grpSpPr>
          <a:xfrm>
            <a:off x="5140012" y="1945780"/>
            <a:ext cx="2871119" cy="2930262"/>
            <a:chOff x="5846529" y="2604459"/>
            <a:chExt cx="2871119" cy="2930262"/>
          </a:xfrm>
        </p:grpSpPr>
        <p:sp>
          <p:nvSpPr>
            <p:cNvPr id="28" name="TextBox 27">
              <a:extLst>
                <a:ext uri="{FF2B5EF4-FFF2-40B4-BE49-F238E27FC236}">
                  <a16:creationId xmlns:a16="http://schemas.microsoft.com/office/drawing/2014/main" id="{FE2AB092-6238-C24F-8A17-41C6E8828C58}"/>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9" name="TextBox 28">
              <a:extLst>
                <a:ext uri="{FF2B5EF4-FFF2-40B4-BE49-F238E27FC236}">
                  <a16:creationId xmlns:a16="http://schemas.microsoft.com/office/drawing/2014/main" id="{56FB3590-B92B-7F4B-BA54-005A29F81AF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30" name="TextBox 29">
              <a:extLst>
                <a:ext uri="{FF2B5EF4-FFF2-40B4-BE49-F238E27FC236}">
                  <a16:creationId xmlns:a16="http://schemas.microsoft.com/office/drawing/2014/main" id="{8C13866C-12D3-A445-89F7-7ED8F4148167}"/>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31" name="Straight Connector 30">
              <a:extLst>
                <a:ext uri="{FF2B5EF4-FFF2-40B4-BE49-F238E27FC236}">
                  <a16:creationId xmlns:a16="http://schemas.microsoft.com/office/drawing/2014/main" id="{D587DE56-2092-E64E-9361-43A5DAF36675}"/>
                </a:ext>
              </a:extLst>
            </p:cNvPr>
            <p:cNvCxnSpPr>
              <a:stCxn id="2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5685364-E208-D04D-BBF9-8833F93A7BD0}"/>
                </a:ext>
              </a:extLst>
            </p:cNvPr>
            <p:cNvCxnSpPr>
              <a:stCxn id="29"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FCF2E82-10FA-AD42-9ECD-B076AF9B6977}"/>
                </a:ext>
              </a:extLst>
            </p:cNvPr>
            <p:cNvCxnSpPr>
              <a:cxnSpLocks/>
              <a:stCxn id="30"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C0FB6CF-21E7-CC40-8406-2A8E1117D1B0}"/>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21F0FFA-5FE5-9441-9606-9CBC000AEC09}"/>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C5266EE-E3E7-2745-A4D9-A083D4DEE3BB}"/>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E933B0-2B5B-604E-AE15-826AC2546CD5}"/>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547643C-5189-1248-B360-D4D69B5C6F5A}"/>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1" name="TextBox 50">
              <a:extLst>
                <a:ext uri="{FF2B5EF4-FFF2-40B4-BE49-F238E27FC236}">
                  <a16:creationId xmlns:a16="http://schemas.microsoft.com/office/drawing/2014/main" id="{24260080-A669-4340-BF7D-0214127907D8}"/>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Tree>
    <p:extLst>
      <p:ext uri="{BB962C8B-B14F-4D97-AF65-F5344CB8AC3E}">
        <p14:creationId xmlns:p14="http://schemas.microsoft.com/office/powerpoint/2010/main" val="99218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220589"/>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default is to use the Euclidean distance although others i.e. Manhattan can be explored.</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2359124" y="2914643"/>
            <a:ext cx="4632433" cy="1397717"/>
          </a:xfrm>
          <a:prstGeom prst="rect">
            <a:avLst/>
          </a:prstGeom>
          <a:ln>
            <a:solidFill>
              <a:schemeClr val="accent6">
                <a:lumMod val="60000"/>
                <a:lumOff val="40000"/>
              </a:schemeClr>
            </a:solidFill>
          </a:ln>
        </p:spPr>
      </p:pic>
      <p:pic>
        <p:nvPicPr>
          <p:cNvPr id="12" name="Picture 11">
            <a:extLst>
              <a:ext uri="{FF2B5EF4-FFF2-40B4-BE49-F238E27FC236}">
                <a16:creationId xmlns:a16="http://schemas.microsoft.com/office/drawing/2014/main" id="{F9D3EA9E-5A03-4B56-86D7-1344B3C9A8AB}"/>
              </a:ext>
            </a:extLst>
          </p:cNvPr>
          <p:cNvPicPr>
            <a:picLocks noChangeAspect="1"/>
          </p:cNvPicPr>
          <p:nvPr/>
        </p:nvPicPr>
        <p:blipFill>
          <a:blip r:embed="rId3"/>
          <a:stretch>
            <a:fillRect/>
          </a:stretch>
        </p:blipFill>
        <p:spPr>
          <a:xfrm>
            <a:off x="512916" y="2109395"/>
            <a:ext cx="4162425" cy="619125"/>
          </a:xfrm>
          <a:prstGeom prst="rect">
            <a:avLst/>
          </a:prstGeom>
        </p:spPr>
      </p:pic>
      <p:cxnSp>
        <p:nvCxnSpPr>
          <p:cNvPr id="13" name="Straight Connector 12">
            <a:extLst>
              <a:ext uri="{FF2B5EF4-FFF2-40B4-BE49-F238E27FC236}">
                <a16:creationId xmlns:a16="http://schemas.microsoft.com/office/drawing/2014/main" id="{CB9F767C-DF97-5943-92FA-8A95106F43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0739A6-1E40-ED48-BA8B-3D1D6B9C48E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03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23</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139566"/>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result is a symmetrical matrix of distances (1/2) is blank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bc</a:t>
            </a:r>
            <a:r>
              <a:rPr lang="en-US" sz="1600" kern="1200" dirty="0">
                <a:solidFill>
                  <a:prstClr val="white"/>
                </a:solidFill>
                <a:latin typeface="+mj-lt"/>
                <a:ea typeface="Arial Unicode MS" panose="020B0604020202020204" pitchFamily="34" charset="-128"/>
                <a:cs typeface="Arial Unicode MS" panose="020B0604020202020204" pitchFamily="34" charset="-128"/>
              </a:rPr>
              <a:t> redundant.</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3130039"/>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3203057"/>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3500431"/>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AD0429E-0DB9-F44C-A51A-C4CB99C7B8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80E521-1591-714D-9589-3A72A64512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2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24</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236312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243614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73351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C80CD4-B12A-46A0-A59F-9D79F8DCD3E9}"/>
              </a:ext>
            </a:extLst>
          </p:cNvPr>
          <p:cNvSpPr/>
          <p:nvPr/>
        </p:nvSpPr>
        <p:spPr>
          <a:xfrm>
            <a:off x="722671" y="3544887"/>
            <a:ext cx="6592529" cy="1754326"/>
          </a:xfrm>
          <a:prstGeom prst="rect">
            <a:avLst/>
          </a:prstGeom>
        </p:spPr>
        <p:txBody>
          <a:bodyPr wrap="square">
            <a:spAutoFit/>
          </a:bodyPr>
          <a:lstStyle/>
          <a:p>
            <a:r>
              <a:rPr lang="en-US" b="1" dirty="0"/>
              <a:t>Tweet1: </a:t>
            </a:r>
            <a:r>
              <a:rPr lang="en-US" dirty="0"/>
              <a:t>“thealetrail” = 1; “lost” = 3; (3-1) = 2</a:t>
            </a:r>
          </a:p>
          <a:p>
            <a:r>
              <a:rPr lang="en-US" b="1" dirty="0"/>
              <a:t>Tweet2: </a:t>
            </a:r>
            <a:r>
              <a:rPr lang="en-US" dirty="0"/>
              <a:t>“</a:t>
            </a:r>
            <a:r>
              <a:rPr lang="en-US" dirty="0" err="1"/>
              <a:t>thealetrail</a:t>
            </a:r>
            <a:r>
              <a:rPr lang="en-US" dirty="0"/>
              <a:t>” = 0; “lost” = 0; (0-0) = 0</a:t>
            </a:r>
          </a:p>
          <a:p>
            <a:r>
              <a:rPr lang="en-US" b="1" dirty="0"/>
              <a:t>Tweet3</a:t>
            </a:r>
            <a:r>
              <a:rPr lang="en-US" dirty="0"/>
              <a:t>: “</a:t>
            </a:r>
            <a:r>
              <a:rPr lang="en-US" dirty="0" err="1"/>
              <a:t>thealetrail</a:t>
            </a:r>
            <a:r>
              <a:rPr lang="en-US" dirty="0"/>
              <a:t>” = 2; “lost” = 0; (2-0) = 2</a:t>
            </a:r>
          </a:p>
          <a:p>
            <a:endParaRPr lang="en-US" dirty="0"/>
          </a:p>
          <a:p>
            <a:r>
              <a:rPr lang="en-US" b="1" dirty="0"/>
              <a:t>Calculation:</a:t>
            </a:r>
          </a:p>
          <a:p>
            <a:r>
              <a:rPr lang="en-US" dirty="0"/>
              <a:t>sqrt(2) + </a:t>
            </a:r>
            <a:r>
              <a:rPr lang="en-US" dirty="0" err="1"/>
              <a:t>sqrt</a:t>
            </a:r>
            <a:r>
              <a:rPr lang="en-US" dirty="0"/>
              <a:t>(0) + </a:t>
            </a:r>
            <a:r>
              <a:rPr lang="en-US" dirty="0" err="1"/>
              <a:t>sqrt</a:t>
            </a:r>
            <a:r>
              <a:rPr lang="en-US" dirty="0"/>
              <a:t>(2) = 1.41 + 0 + 1.41 = 2.82</a:t>
            </a:r>
          </a:p>
        </p:txBody>
      </p:sp>
      <p:sp>
        <p:nvSpPr>
          <p:cNvPr id="7" name="Oval 6"/>
          <p:cNvSpPr/>
          <p:nvPr/>
        </p:nvSpPr>
        <p:spPr>
          <a:xfrm>
            <a:off x="7504387" y="2948151"/>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8" idx="6"/>
            <a:endCxn id="7" idx="4"/>
          </p:cNvCxnSpPr>
          <p:nvPr/>
        </p:nvCxnSpPr>
        <p:spPr>
          <a:xfrm flipV="1">
            <a:off x="5733394" y="3326524"/>
            <a:ext cx="2314904" cy="1807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645573" y="4945117"/>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2633565-F1CC-DF4B-9485-44723125D6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62B366-5247-614D-9006-EA3C97B49B8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3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174293"/>
            <a:ext cx="8118168" cy="1804881"/>
            <a:chOff x="-1520190" y="1128174"/>
            <a:chExt cx="8118168" cy="1804881"/>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143587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25</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188134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163161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195436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25173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BCD855-1E9B-4B8E-8D79-CDE688C9C682}"/>
              </a:ext>
            </a:extLst>
          </p:cNvPr>
          <p:cNvPicPr>
            <a:picLocks noChangeAspect="1"/>
          </p:cNvPicPr>
          <p:nvPr/>
        </p:nvPicPr>
        <p:blipFill rotWithShape="1">
          <a:blip r:embed="rId5"/>
          <a:srcRect l="7611"/>
          <a:stretch/>
        </p:blipFill>
        <p:spPr>
          <a:xfrm>
            <a:off x="555585" y="3861900"/>
            <a:ext cx="4665365" cy="2322964"/>
          </a:xfrm>
          <a:prstGeom prst="rect">
            <a:avLst/>
          </a:prstGeom>
        </p:spPr>
      </p:pic>
      <p:pic>
        <p:nvPicPr>
          <p:cNvPr id="15" name="Picture 14">
            <a:extLst>
              <a:ext uri="{FF2B5EF4-FFF2-40B4-BE49-F238E27FC236}">
                <a16:creationId xmlns:a16="http://schemas.microsoft.com/office/drawing/2014/main" id="{26013434-F25C-4C0C-ABE7-9D1E05E8595B}"/>
              </a:ext>
            </a:extLst>
          </p:cNvPr>
          <p:cNvPicPr>
            <a:picLocks noChangeAspect="1"/>
          </p:cNvPicPr>
          <p:nvPr/>
        </p:nvPicPr>
        <p:blipFill>
          <a:blip r:embed="rId6"/>
          <a:stretch>
            <a:fillRect/>
          </a:stretch>
        </p:blipFill>
        <p:spPr>
          <a:xfrm>
            <a:off x="552244" y="3386468"/>
            <a:ext cx="2095500" cy="409575"/>
          </a:xfrm>
          <a:prstGeom prst="rect">
            <a:avLst/>
          </a:prstGeom>
        </p:spPr>
      </p:pic>
      <p:sp>
        <p:nvSpPr>
          <p:cNvPr id="17" name="TextBox 16">
            <a:extLst>
              <a:ext uri="{FF2B5EF4-FFF2-40B4-BE49-F238E27FC236}">
                <a16:creationId xmlns:a16="http://schemas.microsoft.com/office/drawing/2014/main" id="{A5A3EE36-0573-4214-8E8B-E9BD628BC999}"/>
              </a:ext>
            </a:extLst>
          </p:cNvPr>
          <p:cNvSpPr txBox="1"/>
          <p:nvPr/>
        </p:nvSpPr>
        <p:spPr>
          <a:xfrm>
            <a:off x="512380" y="3026243"/>
            <a:ext cx="8119241" cy="307777"/>
          </a:xfrm>
          <a:prstGeom prst="rect">
            <a:avLst/>
          </a:prstGeom>
          <a:solidFill>
            <a:schemeClr val="accent6">
              <a:lumMod val="60000"/>
              <a:lumOff val="40000"/>
            </a:schemeClr>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Lost luggage has low distances meaning they are together a lot.  Thus lower is smaller distances.</a:t>
            </a:r>
          </a:p>
        </p:txBody>
      </p:sp>
      <p:cxnSp>
        <p:nvCxnSpPr>
          <p:cNvPr id="18" name="Straight Connector 17">
            <a:extLst>
              <a:ext uri="{FF2B5EF4-FFF2-40B4-BE49-F238E27FC236}">
                <a16:creationId xmlns:a16="http://schemas.microsoft.com/office/drawing/2014/main" id="{E642B56F-A3AE-2742-B515-9726F1A3E0D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9222EE-290D-434B-8DC4-5204184D7E6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B8CC223-FEE8-4103-90AC-A6CC1BDF351C}"/>
              </a:ext>
            </a:extLst>
          </p:cNvPr>
          <p:cNvSpPr/>
          <p:nvPr/>
        </p:nvSpPr>
        <p:spPr>
          <a:xfrm>
            <a:off x="512916" y="3356658"/>
            <a:ext cx="8118168" cy="2847372"/>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Tree>
    <p:extLst>
      <p:ext uri="{BB962C8B-B14F-4D97-AF65-F5344CB8AC3E}">
        <p14:creationId xmlns:p14="http://schemas.microsoft.com/office/powerpoint/2010/main" val="74593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591EF9-DE52-2A4A-BBBB-E8745639A0D2}"/>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32098A0C-A687-7449-9294-6B391BCA3B08}"/>
              </a:ext>
            </a:extLst>
          </p:cNvPr>
          <p:cNvSpPr>
            <a:spLocks noGrp="1"/>
          </p:cNvSpPr>
          <p:nvPr>
            <p:ph type="title"/>
          </p:nvPr>
        </p:nvSpPr>
        <p:spPr/>
        <p:txBody>
          <a:bodyPr/>
          <a:lstStyle/>
          <a:p>
            <a:r>
              <a:rPr lang="en-US" dirty="0"/>
              <a:t>Words as association networks</a:t>
            </a:r>
          </a:p>
        </p:txBody>
      </p:sp>
      <p:sp>
        <p:nvSpPr>
          <p:cNvPr id="4" name="Footer Placeholder 3">
            <a:extLst>
              <a:ext uri="{FF2B5EF4-FFF2-40B4-BE49-F238E27FC236}">
                <a16:creationId xmlns:a16="http://schemas.microsoft.com/office/drawing/2014/main" id="{1C82ACC7-981D-1645-AF02-2780AEE624B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D6D04AA-A169-D342-A433-B7C8FAFA19C8}"/>
              </a:ext>
            </a:extLst>
          </p:cNvPr>
          <p:cNvSpPr>
            <a:spLocks noGrp="1"/>
          </p:cNvSpPr>
          <p:nvPr>
            <p:ph type="sldNum" sz="quarter" idx="4"/>
          </p:nvPr>
        </p:nvSpPr>
        <p:spPr/>
        <p:txBody>
          <a:bodyPr/>
          <a:lstStyle/>
          <a:p>
            <a:fld id="{37290FF7-652B-4475-AEAB-8B1A5D23AE09}" type="slidenum">
              <a:rPr lang="en-US" smtClean="0"/>
              <a:pPr/>
              <a:t>26</a:t>
            </a:fld>
            <a:endParaRPr lang="en-US" dirty="0"/>
          </a:p>
        </p:txBody>
      </p:sp>
      <p:pic>
        <p:nvPicPr>
          <p:cNvPr id="6" name="Picture 5">
            <a:extLst>
              <a:ext uri="{FF2B5EF4-FFF2-40B4-BE49-F238E27FC236}">
                <a16:creationId xmlns:a16="http://schemas.microsoft.com/office/drawing/2014/main" id="{EA4C77BE-CBF2-2940-8276-D11C7CC963FC}"/>
              </a:ext>
            </a:extLst>
          </p:cNvPr>
          <p:cNvPicPr>
            <a:picLocks noChangeAspect="1"/>
          </p:cNvPicPr>
          <p:nvPr/>
        </p:nvPicPr>
        <p:blipFill>
          <a:blip r:embed="rId2"/>
          <a:stretch>
            <a:fillRect/>
          </a:stretch>
        </p:blipFill>
        <p:spPr>
          <a:xfrm>
            <a:off x="3302000" y="2159000"/>
            <a:ext cx="2540000" cy="2540000"/>
          </a:xfrm>
          <a:prstGeom prst="rect">
            <a:avLst/>
          </a:prstGeom>
        </p:spPr>
      </p:pic>
      <p:cxnSp>
        <p:nvCxnSpPr>
          <p:cNvPr id="7" name="Straight Connector 6">
            <a:extLst>
              <a:ext uri="{FF2B5EF4-FFF2-40B4-BE49-F238E27FC236}">
                <a16:creationId xmlns:a16="http://schemas.microsoft.com/office/drawing/2014/main" id="{CD8AE7E9-AF5D-8349-89EB-1800BEB3F4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EDF6B2-4C70-AE4B-A493-1241E570535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7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people</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257308"/>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914400"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Sue</a:t>
            </a:r>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Jim</a:t>
            </a:r>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Jen</a:t>
            </a:r>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73306" y="2212041"/>
            <a:ext cx="1136401"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cxnSp>
        <p:nvCxnSpPr>
          <p:cNvPr id="19" name="Straight Connector 18">
            <a:extLst>
              <a:ext uri="{FF2B5EF4-FFF2-40B4-BE49-F238E27FC236}">
                <a16:creationId xmlns:a16="http://schemas.microsoft.com/office/drawing/2014/main" id="{EDDF1D38-5FE6-6548-AB2D-DD91BC6E795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9A3D6-6893-9D43-A256-D47442564C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53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words</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28</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303606"/>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876981"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35887" y="2212041"/>
            <a:ext cx="1173820"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sp>
        <p:nvSpPr>
          <p:cNvPr id="19" name="TextBox 18">
            <a:extLst>
              <a:ext uri="{FF2B5EF4-FFF2-40B4-BE49-F238E27FC236}">
                <a16:creationId xmlns:a16="http://schemas.microsoft.com/office/drawing/2014/main" id="{DB513787-2FC1-104F-BB12-5A00CBD7EC55}"/>
              </a:ext>
            </a:extLst>
          </p:cNvPr>
          <p:cNvSpPr txBox="1"/>
          <p:nvPr/>
        </p:nvSpPr>
        <p:spPr>
          <a:xfrm>
            <a:off x="800714" y="2042764"/>
            <a:ext cx="811441" cy="338554"/>
          </a:xfrm>
          <a:prstGeom prst="rect">
            <a:avLst/>
          </a:prstGeom>
          <a:noFill/>
        </p:spPr>
        <p:txBody>
          <a:bodyPr wrap="none" rtlCol="0">
            <a:spAutoFit/>
          </a:bodyPr>
          <a:lstStyle/>
          <a:p>
            <a:r>
              <a:rPr lang="en-US" sz="1600" dirty="0"/>
              <a:t>London</a:t>
            </a:r>
          </a:p>
        </p:txBody>
      </p:sp>
      <p:sp>
        <p:nvSpPr>
          <p:cNvPr id="21" name="TextBox 20">
            <a:extLst>
              <a:ext uri="{FF2B5EF4-FFF2-40B4-BE49-F238E27FC236}">
                <a16:creationId xmlns:a16="http://schemas.microsoft.com/office/drawing/2014/main" id="{2D845E9B-7F54-7645-8ECA-11DF37308805}"/>
              </a:ext>
            </a:extLst>
          </p:cNvPr>
          <p:cNvSpPr txBox="1"/>
          <p:nvPr/>
        </p:nvSpPr>
        <p:spPr>
          <a:xfrm>
            <a:off x="2096114" y="2455208"/>
            <a:ext cx="1565108" cy="369332"/>
          </a:xfrm>
          <a:prstGeom prst="rect">
            <a:avLst/>
          </a:prstGeom>
          <a:noFill/>
        </p:spPr>
        <p:txBody>
          <a:bodyPr wrap="none" rtlCol="0">
            <a:spAutoFit/>
          </a:bodyPr>
          <a:lstStyle/>
          <a:p>
            <a:r>
              <a:rPr lang="en-US" dirty="0"/>
              <a:t>British Airways</a:t>
            </a:r>
          </a:p>
        </p:txBody>
      </p:sp>
      <p:sp>
        <p:nvSpPr>
          <p:cNvPr id="22" name="TextBox 21">
            <a:extLst>
              <a:ext uri="{FF2B5EF4-FFF2-40B4-BE49-F238E27FC236}">
                <a16:creationId xmlns:a16="http://schemas.microsoft.com/office/drawing/2014/main" id="{C3B52554-4514-134F-BA31-935744FE105B}"/>
              </a:ext>
            </a:extLst>
          </p:cNvPr>
          <p:cNvSpPr txBox="1"/>
          <p:nvPr/>
        </p:nvSpPr>
        <p:spPr>
          <a:xfrm>
            <a:off x="3593219" y="3656479"/>
            <a:ext cx="726096" cy="307777"/>
          </a:xfrm>
          <a:prstGeom prst="rect">
            <a:avLst/>
          </a:prstGeom>
          <a:noFill/>
        </p:spPr>
        <p:txBody>
          <a:bodyPr wrap="none" rtlCol="0">
            <a:spAutoFit/>
          </a:bodyPr>
          <a:lstStyle/>
          <a:p>
            <a:r>
              <a:rPr lang="en-US" sz="1400" dirty="0" err="1"/>
              <a:t>AleTrail</a:t>
            </a:r>
            <a:endParaRPr lang="en-US" sz="1400" dirty="0"/>
          </a:p>
        </p:txBody>
      </p:sp>
      <p:sp>
        <p:nvSpPr>
          <p:cNvPr id="23" name="TextBox 22">
            <a:extLst>
              <a:ext uri="{FF2B5EF4-FFF2-40B4-BE49-F238E27FC236}">
                <a16:creationId xmlns:a16="http://schemas.microsoft.com/office/drawing/2014/main" id="{4C050EDD-A3E5-4549-8359-C95339931C14}"/>
              </a:ext>
            </a:extLst>
          </p:cNvPr>
          <p:cNvSpPr txBox="1"/>
          <p:nvPr/>
        </p:nvSpPr>
        <p:spPr>
          <a:xfrm>
            <a:off x="971043" y="3616138"/>
            <a:ext cx="620683" cy="369332"/>
          </a:xfrm>
          <a:prstGeom prst="rect">
            <a:avLst/>
          </a:prstGeom>
          <a:noFill/>
        </p:spPr>
        <p:txBody>
          <a:bodyPr wrap="none" rtlCol="0">
            <a:spAutoFit/>
          </a:bodyPr>
          <a:lstStyle/>
          <a:p>
            <a:r>
              <a:rPr lang="en-US" dirty="0"/>
              <a:t>Beer</a:t>
            </a:r>
          </a:p>
        </p:txBody>
      </p:sp>
      <p:cxnSp>
        <p:nvCxnSpPr>
          <p:cNvPr id="24" name="Straight Connector 23">
            <a:extLst>
              <a:ext uri="{FF2B5EF4-FFF2-40B4-BE49-F238E27FC236}">
                <a16:creationId xmlns:a16="http://schemas.microsoft.com/office/drawing/2014/main" id="{FBB23F69-A342-3E43-85F0-778F571A795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C31395-91AD-324F-A0CB-9848A0F8F6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457192-403C-1946-AEC4-F1C0F3FB3FE7}"/>
              </a:ext>
            </a:extLst>
          </p:cNvPr>
          <p:cNvCxnSpPr/>
          <p:nvPr/>
        </p:nvCxnSpPr>
        <p:spPr>
          <a:xfrm>
            <a:off x="6950763" y="67022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281846-063F-FB4E-ADB3-C59DBEC1E806}"/>
              </a:ext>
            </a:extLst>
          </p:cNvPr>
          <p:cNvCxnSpPr/>
          <p:nvPr/>
        </p:nvCxnSpPr>
        <p:spPr>
          <a:xfrm>
            <a:off x="7229061" y="48171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69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9B0729-76DE-8A42-9246-9AF492F3879B}"/>
              </a:ext>
            </a:extLst>
          </p:cNvPr>
          <p:cNvPicPr>
            <a:picLocks noChangeAspect="1"/>
          </p:cNvPicPr>
          <p:nvPr/>
        </p:nvPicPr>
        <p:blipFill rotWithShape="1">
          <a:blip r:embed="rId2"/>
          <a:srcRect l="26844" r="34091" b="15449"/>
          <a:stretch/>
        </p:blipFill>
        <p:spPr>
          <a:xfrm>
            <a:off x="4708343" y="1504865"/>
            <a:ext cx="3416767" cy="3518548"/>
          </a:xfrm>
          <a:prstGeom prst="rect">
            <a:avLst/>
          </a:prstGeom>
        </p:spPr>
      </p:pic>
      <p:sp>
        <p:nvSpPr>
          <p:cNvPr id="2" name="Date Placeholder 1">
            <a:extLst>
              <a:ext uri="{FF2B5EF4-FFF2-40B4-BE49-F238E27FC236}">
                <a16:creationId xmlns:a16="http://schemas.microsoft.com/office/drawing/2014/main" id="{F76D46C0-8E38-4AF9-91A2-C689E49D41C6}"/>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a:extLst>
              <a:ext uri="{FF2B5EF4-FFF2-40B4-BE49-F238E27FC236}">
                <a16:creationId xmlns:a16="http://schemas.microsoft.com/office/drawing/2014/main" id="{B05B1280-9F0B-4734-877D-4543DC21C6F7}"/>
              </a:ext>
            </a:extLst>
          </p:cNvPr>
          <p:cNvSpPr>
            <a:spLocks noGrp="1"/>
          </p:cNvSpPr>
          <p:nvPr>
            <p:ph type="title"/>
          </p:nvPr>
        </p:nvSpPr>
        <p:spPr/>
        <p:txBody>
          <a:bodyPr/>
          <a:lstStyle/>
          <a:p>
            <a:r>
              <a:rPr lang="en-US"/>
              <a:t>Word Networks…Social Network Analysis</a:t>
            </a:r>
            <a:endParaRPr lang="en-US" dirty="0"/>
          </a:p>
        </p:txBody>
      </p:sp>
      <p:sp>
        <p:nvSpPr>
          <p:cNvPr id="5" name="Footer Placeholder 4">
            <a:extLst>
              <a:ext uri="{FF2B5EF4-FFF2-40B4-BE49-F238E27FC236}">
                <a16:creationId xmlns:a16="http://schemas.microsoft.com/office/drawing/2014/main" id="{A11516D7-7888-4F45-A1B0-1C20F6AB897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1D2FCAD-13C0-46BA-8BB3-D4DF932DCD1A}"/>
              </a:ext>
            </a:extLst>
          </p:cNvPr>
          <p:cNvSpPr>
            <a:spLocks noGrp="1"/>
          </p:cNvSpPr>
          <p:nvPr>
            <p:ph type="sldNum" sz="quarter" idx="4"/>
          </p:nvPr>
        </p:nvSpPr>
        <p:spPr/>
        <p:txBody>
          <a:bodyPr/>
          <a:lstStyle/>
          <a:p>
            <a:fld id="{37290FF7-652B-4475-AEAB-8B1A5D23AE09}" type="slidenum">
              <a:rPr lang="en-US" smtClean="0"/>
              <a:pPr/>
              <a:t>29</a:t>
            </a:fld>
            <a:endParaRPr lang="en-US"/>
          </a:p>
        </p:txBody>
      </p:sp>
      <p:sp>
        <p:nvSpPr>
          <p:cNvPr id="8" name="TextBox 7">
            <a:extLst>
              <a:ext uri="{FF2B5EF4-FFF2-40B4-BE49-F238E27FC236}">
                <a16:creationId xmlns:a16="http://schemas.microsoft.com/office/drawing/2014/main" id="{A5A3EE36-0573-4214-8E8B-E9BD628BC999}"/>
              </a:ext>
            </a:extLst>
          </p:cNvPr>
          <p:cNvSpPr txBox="1"/>
          <p:nvPr/>
        </p:nvSpPr>
        <p:spPr>
          <a:xfrm>
            <a:off x="385058" y="1095264"/>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9660AAEE-DC4B-7540-B512-E1CA8BBF95A7}"/>
              </a:ext>
            </a:extLst>
          </p:cNvPr>
          <p:cNvSpPr txBox="1"/>
          <p:nvPr/>
        </p:nvSpPr>
        <p:spPr>
          <a:xfrm>
            <a:off x="376518" y="2823883"/>
            <a:ext cx="4108817" cy="938719"/>
          </a:xfrm>
          <a:prstGeom prst="rect">
            <a:avLst/>
          </a:prstGeom>
          <a:solidFill>
            <a:schemeClr val="bg2"/>
          </a:solidFill>
        </p:spPr>
        <p:txBody>
          <a:bodyPr wrap="none" rtlCol="0">
            <a:spAutoFit/>
          </a:bodyPr>
          <a:lstStyle/>
          <a:p>
            <a:r>
              <a:rPr lang="en-US" sz="1100" dirty="0" err="1">
                <a:latin typeface="Consolas" panose="020B0609020204030204" pitchFamily="49" charset="0"/>
                <a:cs typeface="Consolas" panose="020B0609020204030204" pitchFamily="49" charset="0"/>
              </a:rPr>
              <a:t>word_associate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assocText</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match.string</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brewdog</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stopwords</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networkStops</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network.plot</a:t>
            </a:r>
            <a:r>
              <a:rPr lang="en-US" sz="1100" dirty="0">
                <a:latin typeface="Consolas" panose="020B0609020204030204" pitchFamily="49" charset="0"/>
                <a:cs typeface="Consolas" panose="020B0609020204030204" pitchFamily="49" charset="0"/>
              </a:rPr>
              <a:t> = 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cloud.colors</a:t>
            </a:r>
            <a:r>
              <a:rPr lang="en-US" sz="1100" dirty="0">
                <a:latin typeface="Consolas" panose="020B0609020204030204" pitchFamily="49" charset="0"/>
                <a:cs typeface="Consolas" panose="020B0609020204030204" pitchFamily="49" charset="0"/>
              </a:rPr>
              <a:t> = c('black','</a:t>
            </a:r>
            <a:r>
              <a:rPr lang="en-US" sz="1100" dirty="0" err="1">
                <a:latin typeface="Consolas" panose="020B0609020204030204" pitchFamily="49" charset="0"/>
                <a:cs typeface="Consolas" panose="020B0609020204030204" pitchFamily="49" charset="0"/>
              </a:rPr>
              <a:t>darkred</a:t>
            </a:r>
            <a:r>
              <a:rPr lang="en-US" sz="1100" dirty="0">
                <a:latin typeface="Consolas" panose="020B0609020204030204" pitchFamily="49" charset="0"/>
                <a:cs typeface="Consolas" panose="020B0609020204030204" pitchFamily="49" charset="0"/>
              </a:rPr>
              <a:t>'))</a:t>
            </a:r>
          </a:p>
        </p:txBody>
      </p:sp>
      <p:cxnSp>
        <p:nvCxnSpPr>
          <p:cNvPr id="9" name="Straight Connector 8">
            <a:extLst>
              <a:ext uri="{FF2B5EF4-FFF2-40B4-BE49-F238E27FC236}">
                <a16:creationId xmlns:a16="http://schemas.microsoft.com/office/drawing/2014/main" id="{EB8CE748-F433-1540-BBAB-4563F22B45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EE9F09-222C-3F4C-9D9A-5E807AAB973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45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1056-19FF-48BC-9CC7-3D40BDA50429}"/>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2434F8DF-F554-433A-8EE5-4F16800D1286}"/>
              </a:ext>
            </a:extLst>
          </p:cNvPr>
          <p:cNvSpPr>
            <a:spLocks noGrp="1"/>
          </p:cNvSpPr>
          <p:nvPr>
            <p:ph type="title"/>
          </p:nvPr>
        </p:nvSpPr>
        <p:spPr/>
        <p:txBody>
          <a:bodyPr/>
          <a:lstStyle/>
          <a:p>
            <a:r>
              <a:rPr lang="en-US" dirty="0"/>
              <a:t>Open </a:t>
            </a:r>
            <a:r>
              <a:rPr lang="en-US" dirty="0" err="1"/>
              <a:t>A_text_organization_REVIEW.R</a:t>
            </a:r>
            <a:endParaRPr lang="en-US" dirty="0"/>
          </a:p>
        </p:txBody>
      </p:sp>
      <p:sp>
        <p:nvSpPr>
          <p:cNvPr id="5" name="Footer Placeholder 4">
            <a:extLst>
              <a:ext uri="{FF2B5EF4-FFF2-40B4-BE49-F238E27FC236}">
                <a16:creationId xmlns:a16="http://schemas.microsoft.com/office/drawing/2014/main" id="{5ACE5D42-20B5-4E71-B2A5-D0861AA68DD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A0D746E4-0630-4728-A9B3-035C2C9630DE}"/>
              </a:ext>
            </a:extLst>
          </p:cNvPr>
          <p:cNvSpPr>
            <a:spLocks noGrp="1"/>
          </p:cNvSpPr>
          <p:nvPr>
            <p:ph type="sldNum" sz="quarter" idx="4"/>
          </p:nvPr>
        </p:nvSpPr>
        <p:spPr/>
        <p:txBody>
          <a:bodyPr/>
          <a:lstStyle/>
          <a:p>
            <a:fld id="{37290FF7-652B-4475-AEAB-8B1A5D23AE09}" type="slidenum">
              <a:rPr lang="en-US" smtClean="0"/>
              <a:t>3</a:t>
            </a:fld>
            <a:endParaRPr lang="en-US"/>
          </a:p>
        </p:txBody>
      </p:sp>
      <p:sp>
        <p:nvSpPr>
          <p:cNvPr id="6" name="Rectangle 5">
            <a:extLst>
              <a:ext uri="{FF2B5EF4-FFF2-40B4-BE49-F238E27FC236}">
                <a16:creationId xmlns:a16="http://schemas.microsoft.com/office/drawing/2014/main" id="{ADE617B1-ABCB-4F13-8496-D34B559E009A}"/>
              </a:ext>
            </a:extLst>
          </p:cNvPr>
          <p:cNvSpPr/>
          <p:nvPr/>
        </p:nvSpPr>
        <p:spPr>
          <a:xfrm>
            <a:off x="179917" y="3133261"/>
            <a:ext cx="8784167" cy="591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Objective: Review text cleaning, organization and the word frequency matrix.</a:t>
            </a:r>
          </a:p>
        </p:txBody>
      </p:sp>
      <p:cxnSp>
        <p:nvCxnSpPr>
          <p:cNvPr id="7" name="Straight Connector 6">
            <a:extLst>
              <a:ext uri="{FF2B5EF4-FFF2-40B4-BE49-F238E27FC236}">
                <a16:creationId xmlns:a16="http://schemas.microsoft.com/office/drawing/2014/main" id="{207B37BB-F347-7B41-A2AB-4DCECF5E1F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3A5F92-42FF-2246-8A72-BC1CA952A3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30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B9ABB-FAF8-5745-B188-EC7FA454A787}"/>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8D20FF38-7D98-4C4E-9773-7C4A93F5967C}"/>
              </a:ext>
            </a:extLst>
          </p:cNvPr>
          <p:cNvSpPr>
            <a:spLocks noGrp="1"/>
          </p:cNvSpPr>
          <p:nvPr>
            <p:ph type="title"/>
          </p:nvPr>
        </p:nvSpPr>
        <p:spPr/>
        <p:txBody>
          <a:bodyPr/>
          <a:lstStyle/>
          <a:p>
            <a:r>
              <a:rPr lang="en-US" dirty="0"/>
              <a:t>Word cloud of Term Associations</a:t>
            </a:r>
          </a:p>
        </p:txBody>
      </p:sp>
      <p:sp>
        <p:nvSpPr>
          <p:cNvPr id="4" name="Footer Placeholder 3">
            <a:extLst>
              <a:ext uri="{FF2B5EF4-FFF2-40B4-BE49-F238E27FC236}">
                <a16:creationId xmlns:a16="http://schemas.microsoft.com/office/drawing/2014/main" id="{8A566030-292A-6646-92D6-FD64E5CDD4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4F891D2-1A45-884C-A15C-7929158F5133}"/>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6" name="Picture 5">
            <a:extLst>
              <a:ext uri="{FF2B5EF4-FFF2-40B4-BE49-F238E27FC236}">
                <a16:creationId xmlns:a16="http://schemas.microsoft.com/office/drawing/2014/main" id="{83889A14-D7CC-974E-8666-BBDFA45E0C38}"/>
              </a:ext>
            </a:extLst>
          </p:cNvPr>
          <p:cNvPicPr>
            <a:picLocks noChangeAspect="1"/>
          </p:cNvPicPr>
          <p:nvPr/>
        </p:nvPicPr>
        <p:blipFill rotWithShape="1">
          <a:blip r:embed="rId2"/>
          <a:srcRect l="30288" t="16118" r="32541" b="17095"/>
          <a:stretch/>
        </p:blipFill>
        <p:spPr>
          <a:xfrm>
            <a:off x="537883" y="1712544"/>
            <a:ext cx="4057266" cy="4200706"/>
          </a:xfrm>
          <a:prstGeom prst="rect">
            <a:avLst/>
          </a:prstGeom>
        </p:spPr>
      </p:pic>
      <p:sp>
        <p:nvSpPr>
          <p:cNvPr id="7" name="TextBox 6">
            <a:extLst>
              <a:ext uri="{FF2B5EF4-FFF2-40B4-BE49-F238E27FC236}">
                <a16:creationId xmlns:a16="http://schemas.microsoft.com/office/drawing/2014/main" id="{F40AED2B-2416-7C43-A979-7DA99BC7486D}"/>
              </a:ext>
            </a:extLst>
          </p:cNvPr>
          <p:cNvSpPr txBox="1"/>
          <p:nvPr/>
        </p:nvSpPr>
        <p:spPr>
          <a:xfrm>
            <a:off x="512380" y="1129987"/>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9" name="Straight Connector 8">
            <a:extLst>
              <a:ext uri="{FF2B5EF4-FFF2-40B4-BE49-F238E27FC236}">
                <a16:creationId xmlns:a16="http://schemas.microsoft.com/office/drawing/2014/main" id="{D045E60F-CBA2-734C-B843-3384BFCD5FF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FA914B-3D96-8A47-AD22-C19CFE690F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7CB8D1E-07D1-B740-AF95-B433598E2A30}"/>
              </a:ext>
            </a:extLst>
          </p:cNvPr>
          <p:cNvSpPr/>
          <p:nvPr/>
        </p:nvSpPr>
        <p:spPr>
          <a:xfrm>
            <a:off x="4537276" y="1800276"/>
            <a:ext cx="4606724" cy="1015663"/>
          </a:xfrm>
          <a:prstGeom prst="rect">
            <a:avLst/>
          </a:prstGeom>
        </p:spPr>
        <p:txBody>
          <a:bodyPr wrap="square">
            <a:spAutoFit/>
          </a:bodyPr>
          <a:lstStyle/>
          <a:p>
            <a:r>
              <a:rPr lang="en-US" sz="1200" dirty="0" err="1">
                <a:highlight>
                  <a:srgbClr val="C0C0C0"/>
                </a:highlight>
                <a:latin typeface="Consolas" panose="020B0609020204030204" pitchFamily="49" charset="0"/>
                <a:cs typeface="Consolas" panose="020B0609020204030204" pitchFamily="49" charset="0"/>
              </a:rPr>
              <a:t>word_associate</a:t>
            </a:r>
            <a:r>
              <a:rPr lang="en-US" sz="1200" dirty="0">
                <a:highlight>
                  <a:srgbClr val="C0C0C0"/>
                </a:highlight>
                <a:latin typeface="Consolas" panose="020B0609020204030204" pitchFamily="49" charset="0"/>
                <a:cs typeface="Consolas" panose="020B0609020204030204" pitchFamily="49" charset="0"/>
              </a:rPr>
              <a:t>(</a:t>
            </a:r>
            <a:r>
              <a:rPr lang="en-US" sz="1200" dirty="0" err="1">
                <a:highlight>
                  <a:srgbClr val="C0C0C0"/>
                </a:highlight>
                <a:latin typeface="Consolas" panose="020B0609020204030204" pitchFamily="49" charset="0"/>
                <a:cs typeface="Consolas" panose="020B0609020204030204" pitchFamily="49" charset="0"/>
              </a:rPr>
              <a:t>assocText</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match.string</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brewdog</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stopwords</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networkStops</a:t>
            </a:r>
            <a:r>
              <a:rPr lang="en-US" sz="1200" dirty="0">
                <a:highlight>
                  <a:srgbClr val="C0C0C0"/>
                </a:highlight>
                <a:latin typeface="Consolas" panose="020B0609020204030204" pitchFamily="49" charset="0"/>
                <a:cs typeface="Consolas" panose="020B0609020204030204" pitchFamily="49" charset="0"/>
              </a:rPr>
              <a: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wordcloud</a:t>
            </a:r>
            <a:r>
              <a:rPr lang="en-US" sz="1200" dirty="0">
                <a:highlight>
                  <a:srgbClr val="C0C0C0"/>
                </a:highlight>
                <a:latin typeface="Consolas" panose="020B0609020204030204" pitchFamily="49" charset="0"/>
                <a:cs typeface="Consolas" panose="020B0609020204030204" pitchFamily="49" charset="0"/>
              </a:rPr>
              <a:t>    = 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cloud.colors</a:t>
            </a:r>
            <a:r>
              <a:rPr lang="en-US" sz="1200" dirty="0">
                <a:highlight>
                  <a:srgbClr val="C0C0C0"/>
                </a:highlight>
                <a:latin typeface="Consolas" panose="020B0609020204030204" pitchFamily="49" charset="0"/>
                <a:cs typeface="Consolas" panose="020B0609020204030204" pitchFamily="49" charset="0"/>
              </a:rPr>
              <a:t> = c('black','</a:t>
            </a:r>
            <a:r>
              <a:rPr lang="en-US" sz="1200" dirty="0" err="1">
                <a:highlight>
                  <a:srgbClr val="C0C0C0"/>
                </a:highlight>
                <a:latin typeface="Consolas" panose="020B0609020204030204" pitchFamily="49" charset="0"/>
                <a:cs typeface="Consolas" panose="020B0609020204030204" pitchFamily="49" charset="0"/>
              </a:rPr>
              <a:t>darkred</a:t>
            </a:r>
            <a:r>
              <a:rPr lang="en-US" sz="1200" dirty="0">
                <a:highlight>
                  <a:srgbClr val="C0C0C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1021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B5AC9-764D-1B07-1B28-95C77460B4C3}"/>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88078787-54B5-516F-95A7-D2FB4DEF0D86}"/>
              </a:ext>
            </a:extLst>
          </p:cNvPr>
          <p:cNvSpPr>
            <a:spLocks noGrp="1"/>
          </p:cNvSpPr>
          <p:nvPr>
            <p:ph type="title"/>
          </p:nvPr>
        </p:nvSpPr>
        <p:spPr/>
        <p:txBody>
          <a:bodyPr/>
          <a:lstStyle/>
          <a:p>
            <a:r>
              <a:rPr lang="en-US" dirty="0"/>
              <a:t>Open </a:t>
            </a:r>
            <a:r>
              <a:rPr lang="en-US" dirty="0" err="1"/>
              <a:t>C_Dendrograms_WordNetworks.R</a:t>
            </a:r>
            <a:endParaRPr lang="en-US" dirty="0"/>
          </a:p>
        </p:txBody>
      </p:sp>
      <p:sp>
        <p:nvSpPr>
          <p:cNvPr id="4" name="Footer Placeholder 3">
            <a:extLst>
              <a:ext uri="{FF2B5EF4-FFF2-40B4-BE49-F238E27FC236}">
                <a16:creationId xmlns:a16="http://schemas.microsoft.com/office/drawing/2014/main" id="{BE0F4AEA-A5CE-CE91-97FA-67EB1402241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7D9A098-386B-EDAE-12C9-C522986B9D01}"/>
              </a:ext>
            </a:extLst>
          </p:cNvPr>
          <p:cNvSpPr>
            <a:spLocks noGrp="1"/>
          </p:cNvSpPr>
          <p:nvPr>
            <p:ph type="sldNum" sz="quarter" idx="4"/>
          </p:nvPr>
        </p:nvSpPr>
        <p:spPr/>
        <p:txBody>
          <a:bodyPr/>
          <a:lstStyle/>
          <a:p>
            <a:fld id="{37290FF7-652B-4475-AEAB-8B1A5D23AE09}" type="slidenum">
              <a:rPr lang="en-US" smtClean="0"/>
              <a:pPr/>
              <a:t>31</a:t>
            </a:fld>
            <a:endParaRPr lang="en-US" dirty="0"/>
          </a:p>
        </p:txBody>
      </p:sp>
      <p:pic>
        <p:nvPicPr>
          <p:cNvPr id="6" name="Picture 5">
            <a:extLst>
              <a:ext uri="{FF2B5EF4-FFF2-40B4-BE49-F238E27FC236}">
                <a16:creationId xmlns:a16="http://schemas.microsoft.com/office/drawing/2014/main" id="{11454245-59DC-EE0B-0CBB-80AD32458583}"/>
              </a:ext>
            </a:extLst>
          </p:cNvPr>
          <p:cNvPicPr>
            <a:picLocks noChangeAspect="1"/>
          </p:cNvPicPr>
          <p:nvPr/>
        </p:nvPicPr>
        <p:blipFill>
          <a:blip r:embed="rId2"/>
          <a:stretch>
            <a:fillRect/>
          </a:stretch>
        </p:blipFill>
        <p:spPr>
          <a:xfrm>
            <a:off x="336319" y="1524302"/>
            <a:ext cx="4235681" cy="4264349"/>
          </a:xfrm>
          <a:prstGeom prst="rect">
            <a:avLst/>
          </a:prstGeom>
        </p:spPr>
      </p:pic>
      <p:sp>
        <p:nvSpPr>
          <p:cNvPr id="7" name="TextBox 6">
            <a:extLst>
              <a:ext uri="{FF2B5EF4-FFF2-40B4-BE49-F238E27FC236}">
                <a16:creationId xmlns:a16="http://schemas.microsoft.com/office/drawing/2014/main" id="{F25E2DB2-8B6C-760A-1CD8-6ACF92267C60}"/>
              </a:ext>
            </a:extLst>
          </p:cNvPr>
          <p:cNvSpPr txBox="1"/>
          <p:nvPr/>
        </p:nvSpPr>
        <p:spPr>
          <a:xfrm>
            <a:off x="3018605" y="5887835"/>
            <a:ext cx="6125395" cy="369332"/>
          </a:xfrm>
          <a:prstGeom prst="rect">
            <a:avLst/>
          </a:prstGeom>
          <a:noFill/>
        </p:spPr>
        <p:txBody>
          <a:bodyPr wrap="none" rtlCol="0">
            <a:spAutoFit/>
          </a:bodyPr>
          <a:lstStyle/>
          <a:p>
            <a:pPr algn="r"/>
            <a:r>
              <a:rPr lang="en-US" sz="900" dirty="0"/>
              <a:t>Stable Diffusion, mdjrney-v4:</a:t>
            </a:r>
          </a:p>
          <a:p>
            <a:pPr algn="r"/>
            <a:r>
              <a:rPr lang="en-US" sz="900" dirty="0"/>
              <a:t>word network, data science, natural language processing, , Detailed and Intricate, 4K,, </a:t>
            </a:r>
            <a:r>
              <a:rPr lang="en-US" sz="900" dirty="0" err="1"/>
              <a:t>Synthwave</a:t>
            </a:r>
            <a:r>
              <a:rPr lang="en-US" sz="900" dirty="0"/>
              <a:t>, Dynamic Lighting, </a:t>
            </a:r>
            <a:r>
              <a:rPr lang="en-US" sz="900" dirty="0" err="1"/>
              <a:t>Artstation</a:t>
            </a:r>
            <a:endParaRPr lang="en-US" sz="900" dirty="0"/>
          </a:p>
        </p:txBody>
      </p:sp>
      <p:sp>
        <p:nvSpPr>
          <p:cNvPr id="8" name="TextBox 7">
            <a:extLst>
              <a:ext uri="{FF2B5EF4-FFF2-40B4-BE49-F238E27FC236}">
                <a16:creationId xmlns:a16="http://schemas.microsoft.com/office/drawing/2014/main" id="{C481F85E-BB76-34A2-A5E1-F32BCB85D089}"/>
              </a:ext>
            </a:extLst>
          </p:cNvPr>
          <p:cNvSpPr txBox="1"/>
          <p:nvPr/>
        </p:nvSpPr>
        <p:spPr>
          <a:xfrm>
            <a:off x="5225143" y="2828835"/>
            <a:ext cx="3582538" cy="1200329"/>
          </a:xfrm>
          <a:prstGeom prst="rect">
            <a:avLst/>
          </a:prstGeom>
          <a:noFill/>
        </p:spPr>
        <p:txBody>
          <a:bodyPr wrap="square" rtlCol="0">
            <a:spAutoFit/>
          </a:bodyPr>
          <a:lstStyle/>
          <a:p>
            <a:r>
              <a:rPr lang="en-US" dirty="0"/>
              <a:t>Learning Objective</a:t>
            </a:r>
          </a:p>
          <a:p>
            <a:r>
              <a:rPr lang="en-US" dirty="0"/>
              <a:t>Use Dendrogram to identify phrases</a:t>
            </a:r>
          </a:p>
          <a:p>
            <a:r>
              <a:rPr lang="en-US" dirty="0"/>
              <a:t>Use Word networks to see second and third order word connections.</a:t>
            </a:r>
          </a:p>
        </p:txBody>
      </p:sp>
    </p:spTree>
    <p:extLst>
      <p:ext uri="{BB962C8B-B14F-4D97-AF65-F5344CB8AC3E}">
        <p14:creationId xmlns:p14="http://schemas.microsoft.com/office/powerpoint/2010/main" val="3885398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What is a word cloud?</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32</a:t>
            </a:fld>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0516" t="8799" r="12302" b="10606"/>
          <a:stretch/>
        </p:blipFill>
        <p:spPr bwMode="auto">
          <a:xfrm>
            <a:off x="2305668" y="1543324"/>
            <a:ext cx="4532664" cy="4732951"/>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5A3EE36-0573-4214-8E8B-E9BD628BC999}"/>
              </a:ext>
            </a:extLst>
          </p:cNvPr>
          <p:cNvSpPr txBox="1"/>
          <p:nvPr/>
        </p:nvSpPr>
        <p:spPr>
          <a:xfrm>
            <a:off x="157656" y="1156594"/>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Maligned and overused, a word cloud is a frequency visualization.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85616C1-C45A-E245-8EE5-0AFE85E92FB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518DE2-FD71-7747-AEEF-905D9472154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6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512916" y="2025076"/>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512916" y="1656073"/>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Unigram Tokenization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33</a:t>
            </a:fld>
            <a:endParaRPr lang="en-US"/>
          </a:p>
        </p:txBody>
      </p:sp>
      <p:sp>
        <p:nvSpPr>
          <p:cNvPr id="7" name="TextBox 6">
            <a:extLst>
              <a:ext uri="{FF2B5EF4-FFF2-40B4-BE49-F238E27FC236}">
                <a16:creationId xmlns:a16="http://schemas.microsoft.com/office/drawing/2014/main" id="{B99349F3-A8F2-4D17-B849-7F8115A13DC7}"/>
              </a:ext>
            </a:extLst>
          </p:cNvPr>
          <p:cNvSpPr txBox="1"/>
          <p:nvPr/>
        </p:nvSpPr>
        <p:spPr>
          <a:xfrm>
            <a:off x="440250" y="519604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628650" y="2784643"/>
            <a:ext cx="2644556" cy="1830846"/>
          </a:xfrm>
          <a:prstGeom prst="rect">
            <a:avLst/>
          </a:prstGeom>
          <a:solidFill>
            <a:schemeClr val="accent6"/>
          </a:solidFill>
          <a:ln>
            <a:solidFill>
              <a:schemeClr val="accent6"/>
            </a:solidFill>
          </a:ln>
        </p:spPr>
      </p:pic>
      <p:sp>
        <p:nvSpPr>
          <p:cNvPr id="13" name="TextBox 12">
            <a:extLst>
              <a:ext uri="{FF2B5EF4-FFF2-40B4-BE49-F238E27FC236}">
                <a16:creationId xmlns:a16="http://schemas.microsoft.com/office/drawing/2014/main" id="{A5A3EE36-0573-4214-8E8B-E9BD628BC999}"/>
              </a:ext>
            </a:extLst>
          </p:cNvPr>
          <p:cNvSpPr txBox="1"/>
          <p:nvPr/>
        </p:nvSpPr>
        <p:spPr>
          <a:xfrm>
            <a:off x="512380" y="1198603"/>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Thus far, we have performed unigram tokenization of terms.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4" name="Straight Connector 13">
            <a:extLst>
              <a:ext uri="{FF2B5EF4-FFF2-40B4-BE49-F238E27FC236}">
                <a16:creationId xmlns:a16="http://schemas.microsoft.com/office/drawing/2014/main" id="{D5EE2E8A-5825-E94E-BAF3-6B45FE58D5A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E0A8EA-FC60-D047-B731-CA4FB909860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F857E12-DF33-380C-5E09-FE4833E4C81B}"/>
              </a:ext>
            </a:extLst>
          </p:cNvPr>
          <p:cNvPicPr>
            <a:picLocks noChangeAspect="1"/>
          </p:cNvPicPr>
          <p:nvPr/>
        </p:nvPicPr>
        <p:blipFill>
          <a:blip r:embed="rId3"/>
          <a:srcRect l="617" t="89059" r="84578" b="3184"/>
          <a:stretch>
            <a:fillRect/>
          </a:stretch>
        </p:blipFill>
        <p:spPr>
          <a:xfrm>
            <a:off x="3966210" y="3022748"/>
            <a:ext cx="4136783" cy="1354636"/>
          </a:xfrm>
          <a:prstGeom prst="rect">
            <a:avLst/>
          </a:prstGeom>
          <a:solidFill>
            <a:schemeClr val="accent6"/>
          </a:solidFill>
          <a:ln>
            <a:solidFill>
              <a:schemeClr val="accent6"/>
            </a:solidFill>
          </a:ln>
        </p:spPr>
      </p:pic>
      <p:sp>
        <p:nvSpPr>
          <p:cNvPr id="8" name="TextBox 7">
            <a:extLst>
              <a:ext uri="{FF2B5EF4-FFF2-40B4-BE49-F238E27FC236}">
                <a16:creationId xmlns:a16="http://schemas.microsoft.com/office/drawing/2014/main" id="{3F35B699-2DEC-C368-F78B-CEC64CE28652}"/>
              </a:ext>
            </a:extLst>
          </p:cNvPr>
          <p:cNvSpPr txBox="1"/>
          <p:nvPr/>
        </p:nvSpPr>
        <p:spPr>
          <a:xfrm>
            <a:off x="512380" y="2414378"/>
            <a:ext cx="2388870" cy="369332"/>
          </a:xfrm>
          <a:prstGeom prst="rect">
            <a:avLst/>
          </a:prstGeom>
          <a:noFill/>
        </p:spPr>
        <p:txBody>
          <a:bodyPr wrap="square" rtlCol="0">
            <a:spAutoFit/>
          </a:bodyPr>
          <a:lstStyle/>
          <a:p>
            <a:r>
              <a:rPr lang="en-US" i="1" dirty="0" err="1"/>
              <a:t>TermDocumentMatrix</a:t>
            </a:r>
            <a:endParaRPr lang="en-US" i="1" dirty="0"/>
          </a:p>
        </p:txBody>
      </p:sp>
      <p:sp>
        <p:nvSpPr>
          <p:cNvPr id="9" name="TextBox 8">
            <a:extLst>
              <a:ext uri="{FF2B5EF4-FFF2-40B4-BE49-F238E27FC236}">
                <a16:creationId xmlns:a16="http://schemas.microsoft.com/office/drawing/2014/main" id="{D5A9FEF1-CF7D-21B6-1102-C481AF9F2819}"/>
              </a:ext>
            </a:extLst>
          </p:cNvPr>
          <p:cNvSpPr txBox="1"/>
          <p:nvPr/>
        </p:nvSpPr>
        <p:spPr>
          <a:xfrm>
            <a:off x="3853882" y="2650173"/>
            <a:ext cx="2388870" cy="369332"/>
          </a:xfrm>
          <a:prstGeom prst="rect">
            <a:avLst/>
          </a:prstGeom>
          <a:noFill/>
        </p:spPr>
        <p:txBody>
          <a:bodyPr wrap="square" rtlCol="0">
            <a:spAutoFit/>
          </a:bodyPr>
          <a:lstStyle/>
          <a:p>
            <a:r>
              <a:rPr lang="en-US" i="1" dirty="0" err="1"/>
              <a:t>DocumentTermMatrix</a:t>
            </a:r>
            <a:endParaRPr lang="en-US" i="1" dirty="0"/>
          </a:p>
        </p:txBody>
      </p:sp>
    </p:spTree>
    <p:extLst>
      <p:ext uri="{BB962C8B-B14F-4D97-AF65-F5344CB8AC3E}">
        <p14:creationId xmlns:p14="http://schemas.microsoft.com/office/powerpoint/2010/main" val="254504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5823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Within R</a:t>
            </a:r>
          </a:p>
        </p:txBody>
      </p:sp>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Changing Tokenization Schema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34</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3009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First create a function defining tokenization then add as a control parameter to TDM or DTM.</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4" name="Rectangle 13">
            <a:extLst>
              <a:ext uri="{FF2B5EF4-FFF2-40B4-BE49-F238E27FC236}">
                <a16:creationId xmlns:a16="http://schemas.microsoft.com/office/drawing/2014/main" id="{6C96FE2F-7E19-48CB-9942-7E78DB569A67}"/>
              </a:ext>
            </a:extLst>
          </p:cNvPr>
          <p:cNvSpPr/>
          <p:nvPr/>
        </p:nvSpPr>
        <p:spPr>
          <a:xfrm>
            <a:off x="197069" y="2097871"/>
            <a:ext cx="8749862"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5" name="Rectangle 14">
            <a:extLst>
              <a:ext uri="{FF2B5EF4-FFF2-40B4-BE49-F238E27FC236}">
                <a16:creationId xmlns:a16="http://schemas.microsoft.com/office/drawing/2014/main" id="{2527D424-4DA2-4B6A-970C-CF74FF337084}"/>
              </a:ext>
            </a:extLst>
          </p:cNvPr>
          <p:cNvSpPr/>
          <p:nvPr/>
        </p:nvSpPr>
        <p:spPr>
          <a:xfrm>
            <a:off x="197069" y="2946446"/>
            <a:ext cx="7017252" cy="307777"/>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6" name="Picture 2" descr="Image result for NLP  meme">
            <a:extLst>
              <a:ext uri="{FF2B5EF4-FFF2-40B4-BE49-F238E27FC236}">
                <a16:creationId xmlns:a16="http://schemas.microsoft.com/office/drawing/2014/main" id="{8F8F3932-9559-4796-94CE-420F11DB6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54" y="4003150"/>
            <a:ext cx="2238292" cy="22272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90F168D2-8199-6044-8A07-31ED6B3665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654BCF-9273-FE4D-AC9D-804EC4BE03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443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4089974"/>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r>
              <a:rPr lang="en-US" sz="1000" dirty="0" err="1">
                <a:solidFill>
                  <a:schemeClr val="tx2"/>
                </a:solidFill>
              </a:rPr>
              <a:t>txtDTM</a:t>
            </a:r>
            <a:r>
              <a:rPr lang="en-US" sz="1000" dirty="0">
                <a:solidFill>
                  <a:schemeClr val="tx2"/>
                </a:solidFill>
              </a:rPr>
              <a:t>  &lt;- </a:t>
            </a:r>
            <a:r>
              <a:rPr lang="en-US" sz="1000" dirty="0" err="1">
                <a:solidFill>
                  <a:schemeClr val="tx2"/>
                </a:solidFill>
              </a:rPr>
              <a:t>DocumentTermMatrix</a:t>
            </a:r>
            <a:r>
              <a:rPr lang="en-US" sz="1000" dirty="0">
                <a:solidFill>
                  <a:schemeClr val="tx2"/>
                </a:solidFill>
              </a:rPr>
              <a:t>(</a:t>
            </a:r>
            <a:r>
              <a:rPr lang="en-US" sz="1000" dirty="0" err="1">
                <a:solidFill>
                  <a:schemeClr val="tx2"/>
                </a:solidFill>
              </a:rPr>
              <a:t>txtCorpus</a:t>
            </a:r>
            <a:r>
              <a:rPr lang="en-US" sz="1000" dirty="0">
                <a:solidFill>
                  <a:schemeClr val="tx2"/>
                </a:solidFill>
              </a:rPr>
              <a:t>,</a:t>
            </a:r>
          </a:p>
          <a:p>
            <a:pPr defTabSz="457200"/>
            <a:r>
              <a:rPr lang="en-US" sz="1000" dirty="0">
                <a:solidFill>
                  <a:schemeClr val="tx2"/>
                </a:solidFill>
              </a:rPr>
              <a:t>                               control=list(tokenize=</a:t>
            </a:r>
            <a:r>
              <a:rPr lang="en-US" sz="1000" dirty="0" err="1">
                <a:solidFill>
                  <a:schemeClr val="tx2"/>
                </a:solidFill>
              </a:rPr>
              <a:t>bigramTokens</a:t>
            </a:r>
            <a:r>
              <a:rPr lang="en-US" sz="1000" dirty="0">
                <a:solidFill>
                  <a:schemeClr val="tx2"/>
                </a:solidFill>
              </a:rPr>
              <a:t>))</a:t>
            </a: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a:xfrm>
            <a:off x="0" y="397567"/>
            <a:ext cx="9144000" cy="400012"/>
          </a:xfrm>
        </p:spPr>
        <p:txBody>
          <a:bodyPr/>
          <a:lstStyle/>
          <a:p>
            <a:pPr algn="ctr" defTabSz="457200"/>
            <a:r>
              <a:rPr lang="en-US" sz="2000" dirty="0">
                <a:ea typeface="Arial Unicode MS" panose="020B0604020202020204" pitchFamily="34" charset="-128"/>
                <a:cs typeface="Arial Unicode MS" panose="020B0604020202020204" pitchFamily="34" charset="-128"/>
              </a:rPr>
              <a:t>Tokenization is the process of chopping up a string into predefined units called tokens.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35</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5750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Now the TDM has two terms instead of one.</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6" name="Rectangle 15">
            <a:extLst>
              <a:ext uri="{FF2B5EF4-FFF2-40B4-BE49-F238E27FC236}">
                <a16:creationId xmlns:a16="http://schemas.microsoft.com/office/drawing/2014/main" id="{6C96FE2F-7E19-48CB-9942-7E78DB569A67}"/>
              </a:ext>
            </a:extLst>
          </p:cNvPr>
          <p:cNvSpPr/>
          <p:nvPr/>
        </p:nvSpPr>
        <p:spPr>
          <a:xfrm>
            <a:off x="254029" y="2129410"/>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7" name="Rectangle 16">
            <a:extLst>
              <a:ext uri="{FF2B5EF4-FFF2-40B4-BE49-F238E27FC236}">
                <a16:creationId xmlns:a16="http://schemas.microsoft.com/office/drawing/2014/main" id="{2527D424-4DA2-4B6A-970C-CF74FF337084}"/>
              </a:ext>
            </a:extLst>
          </p:cNvPr>
          <p:cNvSpPr/>
          <p:nvPr/>
        </p:nvSpPr>
        <p:spPr>
          <a:xfrm>
            <a:off x="254028" y="2977985"/>
            <a:ext cx="7796033" cy="276999"/>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8" name="Picture 17">
            <a:extLst>
              <a:ext uri="{FF2B5EF4-FFF2-40B4-BE49-F238E27FC236}">
                <a16:creationId xmlns:a16="http://schemas.microsoft.com/office/drawing/2014/main" id="{578A2A16-CCBE-454A-AF89-90B40E9371F7}"/>
              </a:ext>
            </a:extLst>
          </p:cNvPr>
          <p:cNvPicPr>
            <a:picLocks noChangeAspect="1"/>
          </p:cNvPicPr>
          <p:nvPr/>
        </p:nvPicPr>
        <p:blipFill>
          <a:blip r:embed="rId2"/>
          <a:stretch>
            <a:fillRect/>
          </a:stretch>
        </p:blipFill>
        <p:spPr>
          <a:xfrm>
            <a:off x="443510" y="4027270"/>
            <a:ext cx="1913831" cy="1845965"/>
          </a:xfrm>
          <a:prstGeom prst="rect">
            <a:avLst/>
          </a:prstGeom>
          <a:ln>
            <a:solidFill>
              <a:schemeClr val="accent6"/>
            </a:solidFill>
          </a:ln>
        </p:spPr>
      </p:pic>
      <p:cxnSp>
        <p:nvCxnSpPr>
          <p:cNvPr id="14" name="Straight Connector 13">
            <a:extLst>
              <a:ext uri="{FF2B5EF4-FFF2-40B4-BE49-F238E27FC236}">
                <a16:creationId xmlns:a16="http://schemas.microsoft.com/office/drawing/2014/main" id="{21650522-D226-6E4A-83F6-16AEC654229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66ACFB-C18C-8C44-8E0B-8D1B87248CF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5D90D2-3420-A5F9-82CD-B7ECA8A74467}"/>
              </a:ext>
            </a:extLst>
          </p:cNvPr>
          <p:cNvSpPr txBox="1"/>
          <p:nvPr/>
        </p:nvSpPr>
        <p:spPr>
          <a:xfrm>
            <a:off x="254029" y="3390954"/>
            <a:ext cx="7796032" cy="461665"/>
          </a:xfrm>
          <a:prstGeom prst="rect">
            <a:avLst/>
          </a:prstGeom>
          <a:solidFill>
            <a:schemeClr val="bg1">
              <a:lumMod val="7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DocumentTermMatrix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8" name="Picture 7">
            <a:extLst>
              <a:ext uri="{FF2B5EF4-FFF2-40B4-BE49-F238E27FC236}">
                <a16:creationId xmlns:a16="http://schemas.microsoft.com/office/drawing/2014/main" id="{17813EE5-E5B1-7581-E4F1-20B41B9ED9DB}"/>
              </a:ext>
            </a:extLst>
          </p:cNvPr>
          <p:cNvPicPr>
            <a:picLocks noChangeAspect="1"/>
          </p:cNvPicPr>
          <p:nvPr/>
        </p:nvPicPr>
        <p:blipFill>
          <a:blip r:embed="rId3"/>
          <a:stretch>
            <a:fillRect/>
          </a:stretch>
        </p:blipFill>
        <p:spPr>
          <a:xfrm>
            <a:off x="3343851" y="4378894"/>
            <a:ext cx="4902200" cy="965200"/>
          </a:xfrm>
          <a:prstGeom prst="rect">
            <a:avLst/>
          </a:prstGeom>
          <a:ln>
            <a:solidFill>
              <a:schemeClr val="accent6"/>
            </a:solidFill>
          </a:ln>
        </p:spPr>
      </p:pic>
    </p:spTree>
    <p:extLst>
      <p:ext uri="{BB962C8B-B14F-4D97-AF65-F5344CB8AC3E}">
        <p14:creationId xmlns:p14="http://schemas.microsoft.com/office/powerpoint/2010/main" val="27926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46B7D1-453D-487B-B491-889C15C460F6}"/>
              </a:ext>
            </a:extLst>
          </p:cNvPr>
          <p:cNvSpPr/>
          <p:nvPr/>
        </p:nvSpPr>
        <p:spPr>
          <a:xfrm>
            <a:off x="141891" y="1176940"/>
            <a:ext cx="8860219" cy="4926679"/>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graphicFrame>
        <p:nvGraphicFramePr>
          <p:cNvPr id="13" name="Table 12">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3925943625"/>
              </p:ext>
            </p:extLst>
          </p:nvPr>
        </p:nvGraphicFramePr>
        <p:xfrm>
          <a:off x="533464" y="2646811"/>
          <a:ext cx="445364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Term4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err="1">
                          <a:latin typeface="Arial Unicode MS" panose="020B0604020202020204" pitchFamily="34" charset="-128"/>
                        </a:rPr>
                        <a:t>Term_n</a:t>
                      </a:r>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Doc1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Doc2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Doc3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err="1">
                          <a:latin typeface="Arial Unicode MS" panose="020B0604020202020204" pitchFamily="34" charset="-128"/>
                        </a:rPr>
                        <a:t>Doc_n</a:t>
                      </a:r>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To make a wordcloud start with a WFM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36</a:t>
            </a:fld>
            <a:endParaRPr lang="en-US"/>
          </a:p>
        </p:txBody>
      </p:sp>
      <p:sp>
        <p:nvSpPr>
          <p:cNvPr id="9" name="Rectangle 8">
            <a:extLst>
              <a:ext uri="{FF2B5EF4-FFF2-40B4-BE49-F238E27FC236}">
                <a16:creationId xmlns:a16="http://schemas.microsoft.com/office/drawing/2014/main" id="{6C96FE2F-7E19-48CB-9942-7E78DB569A67}"/>
              </a:ext>
            </a:extLst>
          </p:cNvPr>
          <p:cNvSpPr/>
          <p:nvPr/>
        </p:nvSpPr>
        <p:spPr>
          <a:xfrm>
            <a:off x="254029" y="128127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TextBox 13">
            <a:extLst>
              <a:ext uri="{FF2B5EF4-FFF2-40B4-BE49-F238E27FC236}">
                <a16:creationId xmlns:a16="http://schemas.microsoft.com/office/drawing/2014/main" id="{A424BF5E-7E73-42C2-8E87-C2BA20C0EACF}"/>
              </a:ext>
            </a:extLst>
          </p:cNvPr>
          <p:cNvSpPr txBox="1"/>
          <p:nvPr/>
        </p:nvSpPr>
        <p:spPr>
          <a:xfrm>
            <a:off x="441293" y="2410790"/>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Document Term Matrix</a:t>
            </a: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4878720" y="3534720"/>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1239972999"/>
              </p:ext>
            </p:extLst>
          </p:nvPr>
        </p:nvGraphicFramePr>
        <p:xfrm>
          <a:off x="6101536" y="2646811"/>
          <a:ext cx="2057083" cy="259588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Term4</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 …</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2852717402"/>
                  </a:ext>
                </a:extLst>
              </a:tr>
            </a:tbl>
          </a:graphicData>
        </a:graphic>
      </p:graphicFrame>
      <p:sp>
        <p:nvSpPr>
          <p:cNvPr id="17" name="TextBox 16">
            <a:extLst>
              <a:ext uri="{FF2B5EF4-FFF2-40B4-BE49-F238E27FC236}">
                <a16:creationId xmlns:a16="http://schemas.microsoft.com/office/drawing/2014/main" id="{A424BF5E-7E73-42C2-8E87-C2BA20C0EACF}"/>
              </a:ext>
            </a:extLst>
          </p:cNvPr>
          <p:cNvSpPr txBox="1"/>
          <p:nvPr/>
        </p:nvSpPr>
        <p:spPr>
          <a:xfrm>
            <a:off x="6017031" y="2437066"/>
            <a:ext cx="1225015" cy="253916"/>
          </a:xfrm>
          <a:prstGeom prst="rect">
            <a:avLst/>
          </a:prstGeom>
          <a:noFill/>
        </p:spPr>
        <p:txBody>
          <a:bodyPr wrap="none" rtlCol="0">
            <a:spAutoFit/>
          </a:bodyPr>
          <a:lstStyle/>
          <a:p>
            <a:pPr defTabSz="457200"/>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 </a:t>
            </a:r>
            <a:r>
              <a:rPr lang="en-US" sz="1050" i="1"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Freq</a:t>
            </a:r>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Matrix</a:t>
            </a:r>
          </a:p>
        </p:txBody>
      </p:sp>
      <p:cxnSp>
        <p:nvCxnSpPr>
          <p:cNvPr id="18" name="Straight Connector 17">
            <a:extLst>
              <a:ext uri="{FF2B5EF4-FFF2-40B4-BE49-F238E27FC236}">
                <a16:creationId xmlns:a16="http://schemas.microsoft.com/office/drawing/2014/main" id="{4C8E6464-BB7A-0044-A03A-16E72CB0F22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61E8D2-A24D-AD46-8AFD-FDD46848BEB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dirty="0"/>
              <a:t>Then sort it decreasing = TRUE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01791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12224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3651509" y="3249562"/>
            <a:ext cx="1339350" cy="402476"/>
          </a:xfrm>
          <a:prstGeom prst="triangl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1290664457"/>
              </p:ext>
            </p:extLst>
          </p:nvPr>
        </p:nvGraphicFramePr>
        <p:xfrm>
          <a:off x="5175472" y="2216546"/>
          <a:ext cx="2057083" cy="259588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Term4</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Term_...</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5"/>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891294806"/>
                  </a:ext>
                </a:extLst>
              </a:tr>
            </a:tbl>
          </a:graphicData>
        </a:graphic>
      </p:graphicFrame>
      <p:cxnSp>
        <p:nvCxnSpPr>
          <p:cNvPr id="12" name="Straight Connector 11">
            <a:extLst>
              <a:ext uri="{FF2B5EF4-FFF2-40B4-BE49-F238E27FC236}">
                <a16:creationId xmlns:a16="http://schemas.microsoft.com/office/drawing/2014/main" id="{C9A7DE34-7F03-824A-BC6E-CC885DC78FD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178DC-B68C-1149-BEB2-78F5402BDED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31ACC4ED-A148-F210-885E-EF5C898933E3}"/>
              </a:ext>
            </a:extLst>
          </p:cNvPr>
          <p:cNvGraphicFramePr>
            <a:graphicFrameLocks noGrp="1"/>
          </p:cNvGraphicFramePr>
          <p:nvPr>
            <p:extLst>
              <p:ext uri="{D42A27DB-BD31-4B8C-83A1-F6EECF244321}">
                <p14:modId xmlns:p14="http://schemas.microsoft.com/office/powerpoint/2010/main" val="2534711772"/>
              </p:ext>
            </p:extLst>
          </p:nvPr>
        </p:nvGraphicFramePr>
        <p:xfrm>
          <a:off x="1348835" y="2230613"/>
          <a:ext cx="2057083" cy="259588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Term4</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 …</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2852717402"/>
                  </a:ext>
                </a:extLst>
              </a:tr>
            </a:tbl>
          </a:graphicData>
        </a:graphic>
      </p:graphicFrame>
    </p:spTree>
    <p:extLst>
      <p:ext uri="{BB962C8B-B14F-4D97-AF65-F5344CB8AC3E}">
        <p14:creationId xmlns:p14="http://schemas.microsoft.com/office/powerpoint/2010/main" val="3323429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38</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754326"/>
          </a:xfrm>
          <a:prstGeom prst="rect">
            <a:avLst/>
          </a:prstGeom>
          <a:solidFill>
            <a:schemeClr val="bg1">
              <a:lumMod val="85000"/>
            </a:schemeClr>
          </a:solidFill>
        </p:spPr>
        <p:txBody>
          <a:bodyPr wrap="square">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solidFill>
                  <a:srgbClr val="FF0000"/>
                </a:solidFill>
                <a:latin typeface="Consolas" panose="020B0609020204030204" pitchFamily="49" charset="0"/>
                <a:cs typeface="Consolas" panose="020B0609020204030204" pitchFamily="49" charset="0"/>
              </a:rPr>
              <a:t>pal &lt;- </a:t>
            </a:r>
            <a:r>
              <a:rPr lang="en-US" dirty="0" err="1">
                <a:solidFill>
                  <a:srgbClr val="FF0000"/>
                </a:solidFill>
                <a:latin typeface="Consolas" panose="020B0609020204030204" pitchFamily="49" charset="0"/>
                <a:cs typeface="Consolas" panose="020B0609020204030204" pitchFamily="49" charset="0"/>
              </a:rPr>
              <a:t>brewer.pal</a:t>
            </a:r>
            <a:r>
              <a:rPr lang="en-US" dirty="0">
                <a:solidFill>
                  <a:srgbClr val="FF0000"/>
                </a:solidFill>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cxnSp>
        <p:nvCxnSpPr>
          <p:cNvPr id="10" name="Straight Connector 9">
            <a:extLst>
              <a:ext uri="{FF2B5EF4-FFF2-40B4-BE49-F238E27FC236}">
                <a16:creationId xmlns:a16="http://schemas.microsoft.com/office/drawing/2014/main" id="{BC861B5A-D33E-554B-9A67-71C7103029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3D161A-6B5C-AB49-B67A-372B398FE1B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63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39</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In R…</a:t>
            </a:r>
          </a:p>
        </p:txBody>
      </p:sp>
      <p:pic>
        <p:nvPicPr>
          <p:cNvPr id="10" name="Picture 9"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r="23884" b="50542"/>
          <a:stretch/>
        </p:blipFill>
        <p:spPr>
          <a:xfrm>
            <a:off x="311150" y="1767278"/>
            <a:ext cx="8659429" cy="3529936"/>
          </a:xfrm>
          <a:prstGeom prst="rect">
            <a:avLst/>
          </a:prstGeom>
        </p:spPr>
      </p:pic>
      <p:sp>
        <p:nvSpPr>
          <p:cNvPr id="8" name="Right Arrow 7"/>
          <p:cNvSpPr/>
          <p:nvPr/>
        </p:nvSpPr>
        <p:spPr>
          <a:xfrm>
            <a:off x="63064" y="5060730"/>
            <a:ext cx="394138" cy="141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396226C-2EF2-C348-8428-21D06B273E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15B933-9FA3-F44D-B34F-7C379FA4A3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8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418804876"/>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of term</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6/23/25</a:t>
            </a:fld>
            <a:endParaRPr lang="en-US"/>
          </a:p>
        </p:txBody>
      </p:sp>
      <p:sp>
        <p:nvSpPr>
          <p:cNvPr id="3" name="Title 2"/>
          <p:cNvSpPr>
            <a:spLocks noGrp="1"/>
          </p:cNvSpPr>
          <p:nvPr>
            <p:ph type="title"/>
          </p:nvPr>
        </p:nvSpPr>
        <p:spPr/>
        <p:txBody>
          <a:bodyPr/>
          <a:lstStyle/>
          <a:p>
            <a:r>
              <a:rPr lang="en-US" dirty="0"/>
              <a:t>Let’s practice!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40</a:t>
            </a:fld>
            <a:endParaRPr lang="en-US" dirty="0"/>
          </a:p>
        </p:txBody>
      </p:sp>
      <p:sp>
        <p:nvSpPr>
          <p:cNvPr id="6"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D_SimpleWordCloud.R</a:t>
            </a:r>
            <a:endParaRPr lang="en-US" dirty="0"/>
          </a:p>
        </p:txBody>
      </p:sp>
      <p:cxnSp>
        <p:nvCxnSpPr>
          <p:cNvPr id="7" name="Straight Connector 6">
            <a:extLst>
              <a:ext uri="{FF2B5EF4-FFF2-40B4-BE49-F238E27FC236}">
                <a16:creationId xmlns:a16="http://schemas.microsoft.com/office/drawing/2014/main" id="{B2AE2AB6-D339-4749-BB78-CA72959CABA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5B00FC-DDE3-C44B-B849-21D38B553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7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6/23/25</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41</a:t>
            </a:fld>
            <a:endParaRPr lang="en-US" dirty="0"/>
          </a:p>
        </p:txBody>
      </p:sp>
      <p:pic>
        <p:nvPicPr>
          <p:cNvPr id="6" name="Picture 5"/>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7" name="TextBox 6"/>
          <p:cNvSpPr txBox="1"/>
          <p:nvPr/>
        </p:nvSpPr>
        <p:spPr>
          <a:xfrm>
            <a:off x="4626592" y="1857580"/>
            <a:ext cx="4517408" cy="2800767"/>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 careful with your preprocessing steps!</a:t>
            </a:r>
          </a:p>
        </p:txBody>
      </p:sp>
      <p:cxnSp>
        <p:nvCxnSpPr>
          <p:cNvPr id="8" name="Straight Connector 7"/>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89F7E83-934D-C449-BAAD-ECBEA317C61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213516-DED1-0C4F-8AB5-AEF020DB9B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29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6/23/25</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42</a:t>
            </a:fld>
            <a:endParaRPr lang="en-US" dirty="0"/>
          </a:p>
        </p:txBody>
      </p:sp>
      <p:pic>
        <p:nvPicPr>
          <p:cNvPr id="6" name="Picture 5"/>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7" name="Rectangle 6"/>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qdaap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8" name="Oval 7"/>
          <p:cNvSpPr/>
          <p:nvPr/>
        </p:nvSpPr>
        <p:spPr>
          <a:xfrm>
            <a:off x="2393684" y="1087717"/>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9" name="Picture 8"/>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0" name="Straight Connector 9"/>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5A505D25-DE9E-E445-92FA-A1A5BAB82D0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1F9A8C-567F-2344-B858-457D13016F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18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6/23/25</a:t>
            </a:fld>
            <a:endParaRPr lang="en-US"/>
          </a:p>
        </p:txBody>
      </p:sp>
      <p:sp>
        <p:nvSpPr>
          <p:cNvPr id="3" name="Title 2"/>
          <p:cNvSpPr>
            <a:spLocks noGrp="1"/>
          </p:cNvSpPr>
          <p:nvPr>
            <p:ph type="title"/>
          </p:nvPr>
        </p:nvSpPr>
        <p:spPr/>
        <p:txBody>
          <a:bodyPr/>
          <a:lstStyle/>
          <a:p>
            <a:r>
              <a:rPr lang="en-US" dirty="0"/>
              <a:t>Another WC package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43</a:t>
            </a:fld>
            <a:endParaRPr lang="en-US" dirty="0"/>
          </a:p>
        </p:txBody>
      </p:sp>
      <p:sp>
        <p:nvSpPr>
          <p:cNvPr id="7"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E_d3_wordcloud.R</a:t>
            </a:r>
          </a:p>
        </p:txBody>
      </p:sp>
      <p:cxnSp>
        <p:nvCxnSpPr>
          <p:cNvPr id="8" name="Straight Connector 7">
            <a:extLst>
              <a:ext uri="{FF2B5EF4-FFF2-40B4-BE49-F238E27FC236}">
                <a16:creationId xmlns:a16="http://schemas.microsoft.com/office/drawing/2014/main" id="{762E3117-89AB-1B4C-9E59-F16A764B1D0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35AEF6-8072-014C-9F93-2E38378D6B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9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WCs are boring with a single corpus.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44</a:t>
            </a:fld>
            <a:endParaRPr lang="en-US"/>
          </a:p>
        </p:txBody>
      </p:sp>
      <p:grpSp>
        <p:nvGrpSpPr>
          <p:cNvPr id="6" name="Group 5"/>
          <p:cNvGrpSpPr/>
          <p:nvPr/>
        </p:nvGrpSpPr>
        <p:grpSpPr>
          <a:xfrm>
            <a:off x="1286326" y="1290671"/>
            <a:ext cx="2295922" cy="4825781"/>
            <a:chOff x="225365" y="447850"/>
            <a:chExt cx="2295922" cy="4825781"/>
          </a:xfrm>
        </p:grpSpPr>
        <p:pic>
          <p:nvPicPr>
            <p:cNvPr id="7" name="Picture 6"/>
            <p:cNvPicPr>
              <a:picLocks noChangeAspect="1"/>
            </p:cNvPicPr>
            <p:nvPr/>
          </p:nvPicPr>
          <p:blipFill rotWithShape="1">
            <a:blip r:embed="rId2"/>
            <a:srcRect l="4491" t="2469" r="5086" b="4019"/>
            <a:stretch/>
          </p:blipFill>
          <p:spPr>
            <a:xfrm>
              <a:off x="660400" y="3885361"/>
              <a:ext cx="1402665" cy="1388270"/>
            </a:xfrm>
            <a:prstGeom prst="rect">
              <a:avLst/>
            </a:prstGeom>
            <a:ln>
              <a:solidFill>
                <a:schemeClr val="tx1"/>
              </a:solidFill>
            </a:ln>
          </p:spPr>
        </p:pic>
        <p:sp>
          <p:nvSpPr>
            <p:cNvPr id="8" name="Oval 7"/>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9" name="TextBox 8"/>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10" name="Straight Arrow Connector 9"/>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word cloud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13" y="1504809"/>
            <a:ext cx="3006896" cy="225517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1D3651B1-7632-5D4E-9137-3C66FA63FE3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EA89D9-002F-7E44-AE0D-EF48E320501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With 2+ Corpora, WCs are more insightful</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45</a:t>
            </a:fld>
            <a:endParaRPr lang="en-US"/>
          </a:p>
        </p:txBody>
      </p:sp>
      <p:grpSp>
        <p:nvGrpSpPr>
          <p:cNvPr id="6" name="Group 5"/>
          <p:cNvGrpSpPr/>
          <p:nvPr/>
        </p:nvGrpSpPr>
        <p:grpSpPr>
          <a:xfrm>
            <a:off x="1980137" y="1089254"/>
            <a:ext cx="4839173" cy="4894072"/>
            <a:chOff x="4063632" y="447850"/>
            <a:chExt cx="4839173" cy="4894072"/>
          </a:xfrm>
        </p:grpSpPr>
        <p:sp>
          <p:nvSpPr>
            <p:cNvPr id="7" name="Oval 6"/>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Oval 7"/>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TextBox 9"/>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1" name="TextBox 10"/>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12" name="TextBox 11"/>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3" name="Picture 12"/>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14" name="Picture 13"/>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15" name="TextBox 14"/>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12" idx="3"/>
              <a:endCxn id="14"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1" idx="3"/>
              <a:endCxn id="14"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3"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cxnSp>
        <p:nvCxnSpPr>
          <p:cNvPr id="20" name="Straight Connector 19">
            <a:extLst>
              <a:ext uri="{FF2B5EF4-FFF2-40B4-BE49-F238E27FC236}">
                <a16:creationId xmlns:a16="http://schemas.microsoft.com/office/drawing/2014/main" id="{BA8C95DC-C064-8641-8C5E-E4C24892415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AA8A86-25D4-C449-9941-39DFA6F7D5F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32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46</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628045"/>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There are many options including custom functions </a:t>
            </a:r>
            <a:r>
              <a:rPr lang="en-US" sz="1200" b="1" dirty="0" err="1">
                <a:solidFill>
                  <a:schemeClr val="bg1"/>
                </a:solidFill>
              </a:rPr>
              <a:t>lapply</a:t>
            </a:r>
            <a:r>
              <a:rPr lang="en-US" sz="1200" b="1" dirty="0">
                <a:solidFill>
                  <a:schemeClr val="bg1"/>
                </a:solidFill>
              </a:rPr>
              <a:t> and here is a loop so we can learn step by step.</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3046988"/>
          </a:xfrm>
          <a:prstGeom prst="rect">
            <a:avLst/>
          </a:prstGeom>
          <a:solidFill>
            <a:schemeClr val="bg1">
              <a:lumMod val="85000"/>
            </a:schemeClr>
          </a:solidFill>
        </p:spPr>
        <p:txBody>
          <a:bodyPr wrap="square">
            <a:spAutoFit/>
          </a:bodyPr>
          <a:lstStyle/>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 &lt;-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     &lt;-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 coffee)</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Topic names</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chardonnay','coffee</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the files</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5876940"/>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Using a loop each file is an individual object while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would return a list with two elements.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2F808727-3CEC-3641-9961-FD7ADEAE882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94917D-5BA6-2946-A840-A8DED6CB19C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886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45576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Option 2 – not in our script but is more concise code. </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477328"/>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dir</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c('chardonnay.csv','coffee.csv','beer.csv') </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allDocs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374076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With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functions each document is a list element of a single object.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59AFA0D3-E54F-DB43-8E7F-E3125D9102C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54B4A7-532D-7248-BFCA-B0CB2A7E537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06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Manipulating multiple corpora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48</a:t>
            </a:fld>
            <a:endParaRPr lang="en-US"/>
          </a:p>
        </p:txBody>
      </p:sp>
      <p:pic>
        <p:nvPicPr>
          <p:cNvPr id="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68266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8" name="TextBox 7"/>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9" name="Group 8"/>
          <p:cNvGrpSpPr/>
          <p:nvPr/>
        </p:nvGrpSpPr>
        <p:grpSpPr>
          <a:xfrm>
            <a:off x="-1" y="1599580"/>
            <a:ext cx="3008243" cy="825575"/>
            <a:chOff x="2393494" y="2948152"/>
            <a:chExt cx="3008243" cy="825575"/>
          </a:xfrm>
        </p:grpSpPr>
        <p:grpSp>
          <p:nvGrpSpPr>
            <p:cNvPr id="10" name="Group 9"/>
            <p:cNvGrpSpPr/>
            <p:nvPr/>
          </p:nvGrpSpPr>
          <p:grpSpPr>
            <a:xfrm>
              <a:off x="2511573" y="3074532"/>
              <a:ext cx="2736003" cy="572814"/>
              <a:chOff x="2538396" y="3039060"/>
              <a:chExt cx="2736003" cy="572814"/>
            </a:xfrm>
          </p:grpSpPr>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ounded Rectangle 10"/>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27" name="Right Arrow 26"/>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8" name="Right Arrow 27"/>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9" name="Rounded Rectangle 28"/>
          <p:cNvSpPr/>
          <p:nvPr/>
        </p:nvSpPr>
        <p:spPr>
          <a:xfrm>
            <a:off x="6738823" y="1612599"/>
            <a:ext cx="1749972" cy="303891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2EC3254C-1925-7F41-8A43-DBAC6D44A7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7B3A5F-49B5-1648-A77E-C5C4D988FD4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73FE44A-9F88-734F-8D23-FFB10CFA7D60}"/>
              </a:ext>
            </a:extLst>
          </p:cNvPr>
          <p:cNvGrpSpPr/>
          <p:nvPr/>
        </p:nvGrpSpPr>
        <p:grpSpPr>
          <a:xfrm>
            <a:off x="0" y="3527766"/>
            <a:ext cx="3008243" cy="825575"/>
            <a:chOff x="2393494" y="2948152"/>
            <a:chExt cx="3008243" cy="825575"/>
          </a:xfrm>
        </p:grpSpPr>
        <p:grpSp>
          <p:nvGrpSpPr>
            <p:cNvPr id="40" name="Group 39">
              <a:extLst>
                <a:ext uri="{FF2B5EF4-FFF2-40B4-BE49-F238E27FC236}">
                  <a16:creationId xmlns:a16="http://schemas.microsoft.com/office/drawing/2014/main" id="{67D4849A-1539-984E-9B85-8F70502119D9}"/>
                </a:ext>
              </a:extLst>
            </p:cNvPr>
            <p:cNvGrpSpPr/>
            <p:nvPr/>
          </p:nvGrpSpPr>
          <p:grpSpPr>
            <a:xfrm>
              <a:off x="2511573" y="3074532"/>
              <a:ext cx="2736003" cy="572814"/>
              <a:chOff x="2538396" y="3039060"/>
              <a:chExt cx="2736003" cy="572814"/>
            </a:xfrm>
          </p:grpSpPr>
          <p:pic>
            <p:nvPicPr>
              <p:cNvPr id="42" name="Picture 2" descr="Image result for document icon">
                <a:extLst>
                  <a:ext uri="{FF2B5EF4-FFF2-40B4-BE49-F238E27FC236}">
                    <a16:creationId xmlns:a16="http://schemas.microsoft.com/office/drawing/2014/main" id="{E8F73898-D105-984F-A07C-C1875831E9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EFB51C31-6582-6C48-ADE8-54D7BE0C1C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document icon">
                <a:extLst>
                  <a:ext uri="{FF2B5EF4-FFF2-40B4-BE49-F238E27FC236}">
                    <a16:creationId xmlns:a16="http://schemas.microsoft.com/office/drawing/2014/main" id="{0C71A069-BF77-AC46-ACFD-392DA1ED3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document icon">
                <a:extLst>
                  <a:ext uri="{FF2B5EF4-FFF2-40B4-BE49-F238E27FC236}">
                    <a16:creationId xmlns:a16="http://schemas.microsoft.com/office/drawing/2014/main" id="{13C7D2AF-2006-AC47-87B0-02A4E90D6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a:extLst>
                  <a:ext uri="{FF2B5EF4-FFF2-40B4-BE49-F238E27FC236}">
                    <a16:creationId xmlns:a16="http://schemas.microsoft.com/office/drawing/2014/main" id="{C95E6A5F-5399-AA49-B02B-E59FEA5E1A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a:extLst>
                <a:ext uri="{FF2B5EF4-FFF2-40B4-BE49-F238E27FC236}">
                  <a16:creationId xmlns:a16="http://schemas.microsoft.com/office/drawing/2014/main" id="{71EDE7D1-6797-9149-A68F-D69F9135976A}"/>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92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The new WC will examine inner and disjoins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49</a:t>
            </a:fld>
            <a:endParaRPr lang="en-US"/>
          </a:p>
        </p:txBody>
      </p:sp>
      <p:grpSp>
        <p:nvGrpSpPr>
          <p:cNvPr id="13" name="Group 12"/>
          <p:cNvGrpSpPr/>
          <p:nvPr/>
        </p:nvGrpSpPr>
        <p:grpSpPr>
          <a:xfrm>
            <a:off x="2799259" y="2281575"/>
            <a:ext cx="3545483" cy="2294850"/>
            <a:chOff x="4469945" y="1539730"/>
            <a:chExt cx="3545483" cy="2294850"/>
          </a:xfrm>
        </p:grpSpPr>
        <p:sp>
          <p:nvSpPr>
            <p:cNvPr id="9" name="Oval 8"/>
            <p:cNvSpPr/>
            <p:nvPr/>
          </p:nvSpPr>
          <p:spPr>
            <a:xfrm>
              <a:off x="4469945"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Oval 9"/>
            <p:cNvSpPr/>
            <p:nvPr/>
          </p:nvSpPr>
          <p:spPr>
            <a:xfrm>
              <a:off x="5720578"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5271" y="2214107"/>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4582" y="2214107"/>
              <a:ext cx="946096" cy="94609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Connector 13">
            <a:extLst>
              <a:ext uri="{FF2B5EF4-FFF2-40B4-BE49-F238E27FC236}">
                <a16:creationId xmlns:a16="http://schemas.microsoft.com/office/drawing/2014/main" id="{E908BD7F-74F5-FF4C-BC2E-26798FDC78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F0BB3-2992-974A-9F32-A64ED69B38E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76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p:txBody>
          <a:bodyPr/>
          <a:lstStyle/>
          <a:p>
            <a:fld id="{37290FF7-652B-4475-AEAB-8B1A5D23AE09}" type="slidenum">
              <a:rPr lang="en-US" smtClean="0"/>
              <a:t>5</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Compare in common words frequency between two groups i.e. speeches of different political parties </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a:t>Lets make some improved word clouds</a:t>
            </a:r>
            <a:endParaRPr lang="en-US" dirty="0"/>
          </a:p>
        </p:txBody>
      </p:sp>
      <p:sp>
        <p:nvSpPr>
          <p:cNvPr id="8" name="Footer Placeholder 5">
            <a:extLst>
              <a:ext uri="{FF2B5EF4-FFF2-40B4-BE49-F238E27FC236}">
                <a16:creationId xmlns:a16="http://schemas.microsoft.com/office/drawing/2014/main" id="{53F5E589-703C-43D9-B204-17A2B658FCCE}"/>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4"/>
          </p:nvPr>
        </p:nvSpPr>
        <p:spPr/>
        <p:txBody>
          <a:bodyPr/>
          <a:lstStyle/>
          <a:p>
            <a:fld id="{37290FF7-652B-4475-AEAB-8B1A5D23AE09}" type="slidenum">
              <a:rPr lang="en-US" smtClean="0"/>
              <a:pPr/>
              <a:t>50</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60181" y="1699846"/>
            <a:ext cx="3605474" cy="523220"/>
          </a:xfrm>
          <a:prstGeom prst="rect">
            <a:avLst/>
          </a:prstGeom>
          <a:noFill/>
        </p:spPr>
        <p:txBody>
          <a:bodyPr wrap="none" rtlCol="0">
            <a:spAutoFit/>
          </a:bodyPr>
          <a:lstStyle/>
          <a:p>
            <a:r>
              <a:rPr lang="en-US" sz="2800" dirty="0" err="1"/>
              <a:t>F_CommonalityCloud.R</a:t>
            </a:r>
            <a:endParaRPr lang="en-US" sz="2800" dirty="0"/>
          </a:p>
        </p:txBody>
      </p:sp>
      <p:pic>
        <p:nvPicPr>
          <p:cNvPr id="12290" name="Picture 2" descr="Image result for nlp  meme">
            <a:extLst>
              <a:ext uri="{FF2B5EF4-FFF2-40B4-BE49-F238E27FC236}">
                <a16:creationId xmlns:a16="http://schemas.microsoft.com/office/drawing/2014/main" id="{E084A14F-187D-4780-97E6-5521F3FF9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30" y="2269741"/>
            <a:ext cx="3296172" cy="32961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E7705FF-846C-5140-9872-5D036398A8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68F6EE-46D3-9843-8C17-434EF07721C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32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What tokens are in common?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51</a:t>
            </a:fld>
            <a:endParaRPr lang="en-US"/>
          </a:p>
        </p:txBody>
      </p:sp>
      <p:pic>
        <p:nvPicPr>
          <p:cNvPr id="6" name="Picture 5"/>
          <p:cNvPicPr>
            <a:picLocks noChangeAspect="1"/>
          </p:cNvPicPr>
          <p:nvPr/>
        </p:nvPicPr>
        <p:blipFill>
          <a:blip r:embed="rId2"/>
          <a:stretch>
            <a:fillRect/>
          </a:stretch>
        </p:blipFill>
        <p:spPr>
          <a:xfrm>
            <a:off x="5080767" y="1467972"/>
            <a:ext cx="3333750" cy="3248025"/>
          </a:xfrm>
          <a:prstGeom prst="rect">
            <a:avLst/>
          </a:prstGeom>
        </p:spPr>
      </p:pic>
      <p:sp>
        <p:nvSpPr>
          <p:cNvPr id="8" name="Oval 7"/>
          <p:cNvSpPr/>
          <p:nvPr/>
        </p:nvSpPr>
        <p:spPr>
          <a:xfrm>
            <a:off x="387135"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1637768"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571640"/>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57164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1648279" y="2093884"/>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9ED387FF-F19C-0344-A809-8F897502B9C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67D0F9-68E8-9647-8022-E9DE7BB17D4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662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a:xfrm>
            <a:off x="189185" y="97108"/>
            <a:ext cx="8734097" cy="591477"/>
          </a:xfrm>
        </p:spPr>
        <p:txBody>
          <a:bodyPr/>
          <a:lstStyle/>
          <a:p>
            <a:r>
              <a:rPr lang="en-US" dirty="0"/>
              <a:t>Introducing TF-IDF Term Frequency Inverse Document Frequency</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157656" y="1129855"/>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So far, you have used simple term frequency to identify informative words. </a:t>
            </a:r>
            <a:r>
              <a:rPr lang="en-US" sz="1600" dirty="0">
                <a:solidFill>
                  <a:prstClr val="white"/>
                </a:solidFill>
                <a:ea typeface="Arial Unicode MS" panose="020B0604020202020204" pitchFamily="34" charset="-128"/>
                <a:cs typeface="Arial Unicode MS" panose="020B0604020202020204" pitchFamily="34" charset="-128"/>
              </a:rPr>
              <a:t>Chardonnay is highly frequent in the tweets, but since it appears in all documents it isn’t informative.</a:t>
            </a:r>
          </a:p>
        </p:txBody>
      </p:sp>
      <p:sp>
        <p:nvSpPr>
          <p:cNvPr id="8" name="TextBox 7"/>
          <p:cNvSpPr txBox="1"/>
          <p:nvPr/>
        </p:nvSpPr>
        <p:spPr>
          <a:xfrm>
            <a:off x="2275666" y="1749966"/>
            <a:ext cx="4592668" cy="369332"/>
          </a:xfrm>
          <a:prstGeom prst="rect">
            <a:avLst/>
          </a:prstGeom>
          <a:noFill/>
        </p:spPr>
        <p:txBody>
          <a:bodyPr wrap="none" rtlCol="0">
            <a:spAutoFit/>
          </a:bodyPr>
          <a:lstStyle/>
          <a:p>
            <a:r>
              <a:rPr lang="en-US" i="1" dirty="0"/>
              <a:t>Term frequency * inverse-document-frequency</a:t>
            </a:r>
          </a:p>
        </p:txBody>
      </p:sp>
      <p:sp>
        <p:nvSpPr>
          <p:cNvPr id="11" name="TextBox 10"/>
          <p:cNvSpPr txBox="1"/>
          <p:nvPr/>
        </p:nvSpPr>
        <p:spPr>
          <a:xfrm>
            <a:off x="1008994" y="2827276"/>
            <a:ext cx="2569779" cy="923330"/>
          </a:xfrm>
          <a:prstGeom prst="rect">
            <a:avLst/>
          </a:prstGeom>
          <a:noFill/>
        </p:spPr>
        <p:txBody>
          <a:bodyPr wrap="square" rtlCol="0">
            <a:spAutoFit/>
          </a:bodyPr>
          <a:lstStyle/>
          <a:p>
            <a:r>
              <a:rPr lang="en-US" dirty="0"/>
              <a:t>If a term appears often, it must be important to the corpus.</a:t>
            </a:r>
          </a:p>
        </p:txBody>
      </p:sp>
      <p:sp>
        <p:nvSpPr>
          <p:cNvPr id="15" name="TextBox 14"/>
          <p:cNvSpPr txBox="1"/>
          <p:nvPr/>
        </p:nvSpPr>
        <p:spPr>
          <a:xfrm>
            <a:off x="4614042" y="2827276"/>
            <a:ext cx="2953406" cy="923330"/>
          </a:xfrm>
          <a:prstGeom prst="rect">
            <a:avLst/>
          </a:prstGeom>
          <a:noFill/>
        </p:spPr>
        <p:txBody>
          <a:bodyPr wrap="square" rtlCol="0">
            <a:spAutoFit/>
          </a:bodyPr>
          <a:lstStyle/>
          <a:p>
            <a:r>
              <a:rPr lang="en-US" dirty="0"/>
              <a:t>But, if a term appear in many documents, it can’t be distinctive or informative</a:t>
            </a:r>
          </a:p>
        </p:txBody>
      </p:sp>
      <p:sp>
        <p:nvSpPr>
          <p:cNvPr id="18" name="Up Arrow 17"/>
          <p:cNvSpPr/>
          <p:nvPr/>
        </p:nvSpPr>
        <p:spPr>
          <a:xfrm>
            <a:off x="1939158"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11" idx="0"/>
          </p:cNvCxnSpPr>
          <p:nvPr/>
        </p:nvCxnSpPr>
        <p:spPr>
          <a:xfrm flipH="1">
            <a:off x="2293884" y="2159869"/>
            <a:ext cx="843454" cy="667407"/>
          </a:xfrm>
          <a:prstGeom prst="line">
            <a:avLst/>
          </a:prstGeom>
        </p:spPr>
        <p:style>
          <a:lnRef idx="1">
            <a:schemeClr val="accent1"/>
          </a:lnRef>
          <a:fillRef idx="0">
            <a:schemeClr val="accent1"/>
          </a:fillRef>
          <a:effectRef idx="0">
            <a:schemeClr val="accent1"/>
          </a:effectRef>
          <a:fontRef idx="minor">
            <a:schemeClr val="tx1"/>
          </a:fontRef>
        </p:style>
      </p:cxnSp>
      <p:sp>
        <p:nvSpPr>
          <p:cNvPr id="21" name="Up Arrow 20"/>
          <p:cNvSpPr/>
          <p:nvPr/>
        </p:nvSpPr>
        <p:spPr>
          <a:xfrm flipV="1">
            <a:off x="5764923"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15" idx="0"/>
          </p:cNvCxnSpPr>
          <p:nvPr/>
        </p:nvCxnSpPr>
        <p:spPr>
          <a:xfrm>
            <a:off x="5376041" y="2081042"/>
            <a:ext cx="714704" cy="7462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02677" y="4411717"/>
            <a:ext cx="1025665" cy="523220"/>
          </a:xfrm>
          <a:prstGeom prst="rect">
            <a:avLst/>
          </a:prstGeom>
          <a:noFill/>
        </p:spPr>
        <p:txBody>
          <a:bodyPr wrap="none" rtlCol="0">
            <a:spAutoFit/>
          </a:bodyPr>
          <a:lstStyle/>
          <a:p>
            <a:pPr algn="ctr"/>
            <a:r>
              <a:rPr lang="en-US" sz="1400" dirty="0"/>
              <a:t>Increasing</a:t>
            </a:r>
          </a:p>
          <a:p>
            <a:pPr algn="ctr"/>
            <a:r>
              <a:rPr lang="en-US" sz="1400" dirty="0"/>
              <a:t>importance</a:t>
            </a:r>
          </a:p>
        </p:txBody>
      </p:sp>
      <p:sp>
        <p:nvSpPr>
          <p:cNvPr id="25" name="TextBox 24"/>
          <p:cNvSpPr txBox="1"/>
          <p:nvPr/>
        </p:nvSpPr>
        <p:spPr>
          <a:xfrm>
            <a:off x="5512677" y="4411717"/>
            <a:ext cx="1025665" cy="523220"/>
          </a:xfrm>
          <a:prstGeom prst="rect">
            <a:avLst/>
          </a:prstGeom>
          <a:noFill/>
        </p:spPr>
        <p:txBody>
          <a:bodyPr wrap="none" rtlCol="0">
            <a:spAutoFit/>
          </a:bodyPr>
          <a:lstStyle/>
          <a:p>
            <a:pPr algn="ctr"/>
            <a:r>
              <a:rPr lang="en-US" sz="1400" dirty="0"/>
              <a:t>Offsetting</a:t>
            </a:r>
          </a:p>
          <a:p>
            <a:r>
              <a:rPr lang="en-US" sz="1400" dirty="0"/>
              <a:t>importance</a:t>
            </a:r>
          </a:p>
        </p:txBody>
      </p:sp>
      <p:cxnSp>
        <p:nvCxnSpPr>
          <p:cNvPr id="17" name="Straight Connector 16">
            <a:extLst>
              <a:ext uri="{FF2B5EF4-FFF2-40B4-BE49-F238E27FC236}">
                <a16:creationId xmlns:a16="http://schemas.microsoft.com/office/drawing/2014/main" id="{E89FC4BD-A0F1-B04C-A4FB-AE92762E02B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209444C-52BF-B743-9D9D-830988D158E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2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P spid="21" grpId="0" animBg="1"/>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The TF of TF-IDF</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53</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09147"/>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Term Frequency isn’t just a count.  It is normalized because unique  terms will naturally increase the longer the document.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773941" y="2932378"/>
            <a:ext cx="7596118" cy="400110"/>
          </a:xfrm>
          <a:prstGeom prst="rect">
            <a:avLst/>
          </a:prstGeom>
          <a:noFill/>
        </p:spPr>
        <p:txBody>
          <a:bodyPr wrap="none" rtlCol="0">
            <a:spAutoFit/>
          </a:bodyPr>
          <a:lstStyle/>
          <a:p>
            <a:r>
              <a:rPr lang="en-US" sz="2000" b="1" i="1" dirty="0"/>
              <a:t>Term frequency = Term Occurrence / total unique terms in a document</a:t>
            </a:r>
          </a:p>
        </p:txBody>
      </p:sp>
      <p:cxnSp>
        <p:nvCxnSpPr>
          <p:cNvPr id="9" name="Straight Connector 8">
            <a:extLst>
              <a:ext uri="{FF2B5EF4-FFF2-40B4-BE49-F238E27FC236}">
                <a16:creationId xmlns:a16="http://schemas.microsoft.com/office/drawing/2014/main" id="{5CD42AD2-9023-E446-9F24-C7B70932349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B9E91A-EF9D-4B42-ABB9-60053F0CB9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92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Inverse Document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54</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62156"/>
            <a:ext cx="8828688"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IDF is the natural log of total documents divided by the number of documents containing a specific token.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237256" y="2932378"/>
            <a:ext cx="8669489" cy="707886"/>
          </a:xfrm>
          <a:prstGeom prst="rect">
            <a:avLst/>
          </a:prstGeom>
          <a:noFill/>
        </p:spPr>
        <p:txBody>
          <a:bodyPr wrap="none" rtlCol="0">
            <a:spAutoFit/>
          </a:bodyPr>
          <a:lstStyle/>
          <a:p>
            <a:r>
              <a:rPr lang="en-US" sz="2000" b="1" i="1" dirty="0"/>
              <a:t>Inverse Document Frequency = </a:t>
            </a:r>
          </a:p>
          <a:p>
            <a:r>
              <a:rPr lang="en-US" sz="2000" b="1" i="1" dirty="0"/>
              <a:t>	log(total documents in corpus) / number of documents with term in it</a:t>
            </a:r>
          </a:p>
        </p:txBody>
      </p:sp>
      <p:cxnSp>
        <p:nvCxnSpPr>
          <p:cNvPr id="9" name="Straight Connector 8">
            <a:extLst>
              <a:ext uri="{FF2B5EF4-FFF2-40B4-BE49-F238E27FC236}">
                <a16:creationId xmlns:a16="http://schemas.microsoft.com/office/drawing/2014/main" id="{AC85DD30-A42D-CD46-A153-646C0EDE7EC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638C52-1BCD-DA4F-95A4-C58C2A4053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0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Original Term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55</a:t>
            </a:fld>
            <a:endParaRPr lang="en-US"/>
          </a:p>
        </p:txBody>
      </p:sp>
      <p:sp>
        <p:nvSpPr>
          <p:cNvPr id="6" name="TextBox 5"/>
          <p:cNvSpPr txBox="1"/>
          <p:nvPr/>
        </p:nvSpPr>
        <p:spPr>
          <a:xfrm>
            <a:off x="1585221" y="3059668"/>
            <a:ext cx="5973558" cy="738664"/>
          </a:xfrm>
          <a:prstGeom prst="rect">
            <a:avLst/>
          </a:prstGeom>
          <a:noFill/>
        </p:spPr>
        <p:txBody>
          <a:bodyPr wrap="none" rtlCol="0">
            <a:spAutoFit/>
          </a:bodyPr>
          <a:lstStyle/>
          <a:p>
            <a:pPr algn="ctr"/>
            <a:r>
              <a:rPr lang="en-US" dirty="0"/>
              <a:t>In 1000 documents suppose token “coffee” occurs 1000 times</a:t>
            </a:r>
            <a:endParaRPr lang="en-US" sz="2400" b="1" i="1" dirty="0"/>
          </a:p>
          <a:p>
            <a:pPr algn="ctr"/>
            <a:r>
              <a:rPr lang="en-US" sz="2400" b="1" i="1" dirty="0"/>
              <a:t>TF = 1000 </a:t>
            </a:r>
          </a:p>
        </p:txBody>
      </p:sp>
      <p:cxnSp>
        <p:nvCxnSpPr>
          <p:cNvPr id="7" name="Straight Connector 6">
            <a:extLst>
              <a:ext uri="{FF2B5EF4-FFF2-40B4-BE49-F238E27FC236}">
                <a16:creationId xmlns:a16="http://schemas.microsoft.com/office/drawing/2014/main" id="{E576A44B-07B6-EF4C-9CC2-21E5F961E3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350BD2-33E4-094D-8AB5-70C60415B4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42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TF-IDF Simple Example</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56</a:t>
            </a:fld>
            <a:endParaRPr lang="en-US"/>
          </a:p>
        </p:txBody>
      </p:sp>
      <p:sp>
        <p:nvSpPr>
          <p:cNvPr id="6" name="TextBox 5"/>
          <p:cNvSpPr txBox="1"/>
          <p:nvPr/>
        </p:nvSpPr>
        <p:spPr>
          <a:xfrm>
            <a:off x="614856" y="1623849"/>
            <a:ext cx="7857279" cy="1107996"/>
          </a:xfrm>
          <a:prstGeom prst="rect">
            <a:avLst/>
          </a:prstGeom>
          <a:noFill/>
        </p:spPr>
        <p:txBody>
          <a:bodyPr wrap="none" rtlCol="0">
            <a:spAutoFit/>
          </a:bodyPr>
          <a:lstStyle/>
          <a:p>
            <a:r>
              <a:rPr lang="en-US" dirty="0"/>
              <a:t>In 1000 documents each of 10 words suppose token “coffee” occurs 1000 times</a:t>
            </a:r>
            <a:endParaRPr lang="en-US" sz="2400" b="1" i="1" dirty="0"/>
          </a:p>
          <a:p>
            <a:r>
              <a:rPr lang="en-US" sz="2400" b="1" i="1" dirty="0"/>
              <a:t>TF = 1000 </a:t>
            </a:r>
            <a:r>
              <a:rPr lang="en-US" sz="2400" b="1" i="1" dirty="0">
                <a:solidFill>
                  <a:srgbClr val="FF0000"/>
                </a:solidFill>
              </a:rPr>
              <a:t>/ 10 </a:t>
            </a:r>
            <a:r>
              <a:rPr lang="en-US" sz="1600" i="1" dirty="0"/>
              <a:t>#normalizes to doc length</a:t>
            </a:r>
          </a:p>
          <a:p>
            <a:r>
              <a:rPr lang="en-US" sz="2400" b="1" i="1" dirty="0"/>
              <a:t>TF = 100</a:t>
            </a:r>
          </a:p>
        </p:txBody>
      </p:sp>
      <p:sp>
        <p:nvSpPr>
          <p:cNvPr id="7" name="TextBox 6"/>
          <p:cNvSpPr txBox="1"/>
          <p:nvPr/>
        </p:nvSpPr>
        <p:spPr>
          <a:xfrm>
            <a:off x="614856" y="2993952"/>
            <a:ext cx="2999539" cy="1200329"/>
          </a:xfrm>
          <a:prstGeom prst="rect">
            <a:avLst/>
          </a:prstGeom>
          <a:noFill/>
        </p:spPr>
        <p:txBody>
          <a:bodyPr wrap="none" rtlCol="0">
            <a:spAutoFit/>
          </a:bodyPr>
          <a:lstStyle/>
          <a:p>
            <a:r>
              <a:rPr lang="en-US" sz="2400" b="1" i="1" dirty="0"/>
              <a:t>IDF = log(1000) / 1000</a:t>
            </a:r>
          </a:p>
          <a:p>
            <a:r>
              <a:rPr lang="en-US" sz="2400" b="1" i="1" dirty="0"/>
              <a:t>IDF = 6.90 /1000</a:t>
            </a:r>
          </a:p>
          <a:p>
            <a:r>
              <a:rPr lang="en-US" sz="2400" b="1" i="1" dirty="0"/>
              <a:t>IDF = .0069</a:t>
            </a:r>
          </a:p>
        </p:txBody>
      </p:sp>
      <p:sp>
        <p:nvSpPr>
          <p:cNvPr id="9" name="TextBox 8"/>
          <p:cNvSpPr txBox="1"/>
          <p:nvPr/>
        </p:nvSpPr>
        <p:spPr>
          <a:xfrm>
            <a:off x="614856" y="4456387"/>
            <a:ext cx="2880917" cy="830997"/>
          </a:xfrm>
          <a:prstGeom prst="rect">
            <a:avLst/>
          </a:prstGeom>
          <a:noFill/>
        </p:spPr>
        <p:txBody>
          <a:bodyPr wrap="none" rtlCol="0">
            <a:spAutoFit/>
          </a:bodyPr>
          <a:lstStyle/>
          <a:p>
            <a:r>
              <a:rPr lang="en-US" sz="2400" b="1" i="1" dirty="0"/>
              <a:t>TF-IDF  = 100 * .0069 </a:t>
            </a:r>
          </a:p>
          <a:p>
            <a:r>
              <a:rPr lang="en-US" sz="2400" b="1" i="1" dirty="0"/>
              <a:t>TF-IDF = .69</a:t>
            </a:r>
          </a:p>
        </p:txBody>
      </p:sp>
      <p:sp>
        <p:nvSpPr>
          <p:cNvPr id="10" name="TextBox 9">
            <a:extLst>
              <a:ext uri="{FF2B5EF4-FFF2-40B4-BE49-F238E27FC236}">
                <a16:creationId xmlns:a16="http://schemas.microsoft.com/office/drawing/2014/main" id="{A5A3EE36-0573-4214-8E8B-E9BD628BC999}"/>
              </a:ext>
            </a:extLst>
          </p:cNvPr>
          <p:cNvSpPr txBox="1"/>
          <p:nvPr/>
        </p:nvSpPr>
        <p:spPr>
          <a:xfrm>
            <a:off x="63063" y="1227885"/>
            <a:ext cx="9017875"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Coffee TF = 1000  will look VERY important but  TFIDF = 0.69 will correctly have minimal impact for analysis. </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Rectangle 7"/>
          <p:cNvSpPr/>
          <p:nvPr/>
        </p:nvSpPr>
        <p:spPr>
          <a:xfrm>
            <a:off x="5218385" y="3846787"/>
            <a:ext cx="3153104" cy="7252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*Caveat – the results in R are normalized/scaled by default.</a:t>
            </a:r>
          </a:p>
        </p:txBody>
      </p:sp>
      <p:cxnSp>
        <p:nvCxnSpPr>
          <p:cNvPr id="11" name="Straight Connector 10">
            <a:extLst>
              <a:ext uri="{FF2B5EF4-FFF2-40B4-BE49-F238E27FC236}">
                <a16:creationId xmlns:a16="http://schemas.microsoft.com/office/drawing/2014/main" id="{4C00257F-1559-C042-A430-86C2244CE06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098380-42B6-B848-9E2E-14946809B89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3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Applying TF-IDF to a DTM/TDM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2308324"/>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Paramter</a:t>
            </a:r>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ctrl      &lt;- list(weighting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weightTfIdf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Apply in TDM/DTM construction</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allDrinks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 ctrl)</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Change to a simple matrix</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119635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You can pass in more than one control parameter like tokenization &amp; weighting.</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B9A77CAD-9877-A742-8704-48D5DEFE24A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0CB0CD-0CBC-B24B-9F6E-B1E0551AFC3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6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What tokens are in not in common (disjoint)?</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58</a:t>
            </a:fld>
            <a:endParaRPr lang="en-US"/>
          </a:p>
        </p:txBody>
      </p:sp>
      <p:sp>
        <p:nvSpPr>
          <p:cNvPr id="15" name="Freeform 14"/>
          <p:cNvSpPr/>
          <p:nvPr/>
        </p:nvSpPr>
        <p:spPr>
          <a:xfrm>
            <a:off x="1637769" y="2467685"/>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 name="connsiteX8" fmla="*/ 522109 w 1044217"/>
              <a:gd name="connsiteY8" fmla="*/ 0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lnTo>
                  <a:pt x="522109" y="0"/>
                </a:lnTo>
                <a:close/>
              </a:path>
            </a:pathLst>
          </a:cu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387135" y="2281575"/>
            <a:ext cx="1772742" cy="2294850"/>
          </a:xfrm>
          <a:custGeom>
            <a:avLst/>
            <a:gdLst>
              <a:gd name="connsiteX0" fmla="*/ 1147425 w 1772742"/>
              <a:gd name="connsiteY0" fmla="*/ 0 h 2294850"/>
              <a:gd name="connsiteX1" fmla="*/ 1694356 w 1772742"/>
              <a:gd name="connsiteY1" fmla="*/ 138488 h 2294850"/>
              <a:gd name="connsiteX2" fmla="*/ 1772742 w 1772742"/>
              <a:gd name="connsiteY2" fmla="*/ 186109 h 2294850"/>
              <a:gd name="connsiteX3" fmla="*/ 1756522 w 1772742"/>
              <a:gd name="connsiteY3" fmla="*/ 195962 h 2294850"/>
              <a:gd name="connsiteX4" fmla="*/ 1250633 w 1772742"/>
              <a:gd name="connsiteY4" fmla="*/ 1147425 h 2294850"/>
              <a:gd name="connsiteX5" fmla="*/ 1756522 w 1772742"/>
              <a:gd name="connsiteY5" fmla="*/ 2098888 h 2294850"/>
              <a:gd name="connsiteX6" fmla="*/ 1772742 w 1772742"/>
              <a:gd name="connsiteY6" fmla="*/ 2108742 h 2294850"/>
              <a:gd name="connsiteX7" fmla="*/ 1694356 w 1772742"/>
              <a:gd name="connsiteY7" fmla="*/ 2156362 h 2294850"/>
              <a:gd name="connsiteX8" fmla="*/ 1147425 w 1772742"/>
              <a:gd name="connsiteY8" fmla="*/ 2294850 h 2294850"/>
              <a:gd name="connsiteX9" fmla="*/ 0 w 1772742"/>
              <a:gd name="connsiteY9" fmla="*/ 1147425 h 2294850"/>
              <a:gd name="connsiteX10" fmla="*/ 1147425 w 1772742"/>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2" h="2294850">
                <a:moveTo>
                  <a:pt x="1147425" y="0"/>
                </a:moveTo>
                <a:cubicBezTo>
                  <a:pt x="1345458" y="0"/>
                  <a:pt x="1531773" y="50168"/>
                  <a:pt x="1694356" y="138488"/>
                </a:cubicBezTo>
                <a:lnTo>
                  <a:pt x="1772742" y="186109"/>
                </a:lnTo>
                <a:lnTo>
                  <a:pt x="1756522" y="195962"/>
                </a:lnTo>
                <a:cubicBezTo>
                  <a:pt x="1451305" y="402163"/>
                  <a:pt x="1250633" y="751360"/>
                  <a:pt x="1250633" y="1147425"/>
                </a:cubicBezTo>
                <a:cubicBezTo>
                  <a:pt x="1250633" y="1543491"/>
                  <a:pt x="1451305" y="1892687"/>
                  <a:pt x="1756522" y="2098888"/>
                </a:cubicBezTo>
                <a:lnTo>
                  <a:pt x="1772742" y="2108742"/>
                </a:lnTo>
                <a:lnTo>
                  <a:pt x="1694356" y="2156362"/>
                </a:lnTo>
                <a:cubicBezTo>
                  <a:pt x="1531773" y="2244682"/>
                  <a:pt x="1345458" y="2294850"/>
                  <a:pt x="1147425" y="2294850"/>
                </a:cubicBezTo>
                <a:cubicBezTo>
                  <a:pt x="513720" y="2294850"/>
                  <a:pt x="0" y="1781130"/>
                  <a:pt x="0" y="1147425"/>
                </a:cubicBezTo>
                <a:cubicBezTo>
                  <a:pt x="0" y="513720"/>
                  <a:pt x="513720" y="0"/>
                  <a:pt x="1147425"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1"/>
          <p:cNvSpPr/>
          <p:nvPr/>
        </p:nvSpPr>
        <p:spPr>
          <a:xfrm>
            <a:off x="2159878" y="2281575"/>
            <a:ext cx="1772741" cy="2294850"/>
          </a:xfrm>
          <a:custGeom>
            <a:avLst/>
            <a:gdLst>
              <a:gd name="connsiteX0" fmla="*/ 625316 w 1772741"/>
              <a:gd name="connsiteY0" fmla="*/ 0 h 2294850"/>
              <a:gd name="connsiteX1" fmla="*/ 1772741 w 1772741"/>
              <a:gd name="connsiteY1" fmla="*/ 1147425 h 2294850"/>
              <a:gd name="connsiteX2" fmla="*/ 625316 w 1772741"/>
              <a:gd name="connsiteY2" fmla="*/ 2294850 h 2294850"/>
              <a:gd name="connsiteX3" fmla="*/ 78385 w 1772741"/>
              <a:gd name="connsiteY3" fmla="*/ 2156362 h 2294850"/>
              <a:gd name="connsiteX4" fmla="*/ 0 w 1772741"/>
              <a:gd name="connsiteY4" fmla="*/ 2108742 h 2294850"/>
              <a:gd name="connsiteX5" fmla="*/ 16219 w 1772741"/>
              <a:gd name="connsiteY5" fmla="*/ 2098888 h 2294850"/>
              <a:gd name="connsiteX6" fmla="*/ 522108 w 1772741"/>
              <a:gd name="connsiteY6" fmla="*/ 1147425 h 2294850"/>
              <a:gd name="connsiteX7" fmla="*/ 16219 w 1772741"/>
              <a:gd name="connsiteY7" fmla="*/ 195962 h 2294850"/>
              <a:gd name="connsiteX8" fmla="*/ 0 w 1772741"/>
              <a:gd name="connsiteY8" fmla="*/ 186109 h 2294850"/>
              <a:gd name="connsiteX9" fmla="*/ 78385 w 1772741"/>
              <a:gd name="connsiteY9" fmla="*/ 138488 h 2294850"/>
              <a:gd name="connsiteX10" fmla="*/ 625316 w 1772741"/>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1" h="2294850">
                <a:moveTo>
                  <a:pt x="625316" y="0"/>
                </a:moveTo>
                <a:cubicBezTo>
                  <a:pt x="1259021" y="0"/>
                  <a:pt x="1772741" y="513720"/>
                  <a:pt x="1772741" y="1147425"/>
                </a:cubicBezTo>
                <a:cubicBezTo>
                  <a:pt x="1772741" y="1781130"/>
                  <a:pt x="1259021" y="2294850"/>
                  <a:pt x="625316" y="2294850"/>
                </a:cubicBezTo>
                <a:cubicBezTo>
                  <a:pt x="427283" y="2294850"/>
                  <a:pt x="240968" y="2244682"/>
                  <a:pt x="78385" y="2156362"/>
                </a:cubicBezTo>
                <a:lnTo>
                  <a:pt x="0" y="2108742"/>
                </a:lnTo>
                <a:lnTo>
                  <a:pt x="16219" y="2098888"/>
                </a:lnTo>
                <a:cubicBezTo>
                  <a:pt x="321436" y="1892687"/>
                  <a:pt x="522108" y="1543491"/>
                  <a:pt x="522108" y="1147425"/>
                </a:cubicBezTo>
                <a:cubicBezTo>
                  <a:pt x="522108" y="751360"/>
                  <a:pt x="321436" y="402163"/>
                  <a:pt x="16219" y="195962"/>
                </a:cubicBezTo>
                <a:lnTo>
                  <a:pt x="0" y="186109"/>
                </a:lnTo>
                <a:lnTo>
                  <a:pt x="78385" y="138488"/>
                </a:lnTo>
                <a:cubicBezTo>
                  <a:pt x="240968" y="50168"/>
                  <a:pt x="427283" y="0"/>
                  <a:pt x="625316"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287672" y="1652423"/>
            <a:ext cx="3935851" cy="3786679"/>
          </a:xfrm>
          <a:prstGeom prst="rect">
            <a:avLst/>
          </a:prstGeom>
        </p:spPr>
      </p:pic>
      <p:cxnSp>
        <p:nvCxnSpPr>
          <p:cNvPr id="14" name="Straight Connector 13">
            <a:extLst>
              <a:ext uri="{FF2B5EF4-FFF2-40B4-BE49-F238E27FC236}">
                <a16:creationId xmlns:a16="http://schemas.microsoft.com/office/drawing/2014/main" id="{43EFECB8-5FC6-5440-9529-8C17703FF4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C5D47-2B58-1441-9064-FBBB1B0E75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922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a:t>What about disjoint tokens?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59</a:t>
            </a:fld>
            <a:endParaRPr lang="en-US"/>
          </a:p>
        </p:txBody>
      </p:sp>
      <p:sp>
        <p:nvSpPr>
          <p:cNvPr id="6" name="TextBox 5"/>
          <p:cNvSpPr txBox="1"/>
          <p:nvPr/>
        </p:nvSpPr>
        <p:spPr>
          <a:xfrm>
            <a:off x="867104" y="1718442"/>
            <a:ext cx="3948517" cy="584775"/>
          </a:xfrm>
          <a:prstGeom prst="rect">
            <a:avLst/>
          </a:prstGeom>
          <a:noFill/>
        </p:spPr>
        <p:txBody>
          <a:bodyPr wrap="none" rtlCol="0">
            <a:spAutoFit/>
          </a:bodyPr>
          <a:lstStyle/>
          <a:p>
            <a:r>
              <a:rPr lang="en-US" sz="3200" dirty="0" err="1"/>
              <a:t>G_ComparisonCloud.R</a:t>
            </a:r>
            <a:endParaRPr lang="en-US" sz="3200" dirty="0"/>
          </a:p>
        </p:txBody>
      </p:sp>
      <p:cxnSp>
        <p:nvCxnSpPr>
          <p:cNvPr id="7" name="Straight Connector 6">
            <a:extLst>
              <a:ext uri="{FF2B5EF4-FFF2-40B4-BE49-F238E27FC236}">
                <a16:creationId xmlns:a16="http://schemas.microsoft.com/office/drawing/2014/main" id="{A0EC6313-EB8A-734D-8222-4CFF784570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3221BB-C1F5-EE4C-80EF-72D7B6F82E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59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p:txBody>
          <a:bodyPr/>
          <a:lstStyle/>
          <a:p>
            <a:fld id="{37290FF7-652B-4475-AEAB-8B1A5D23AE09}" type="slidenum">
              <a:rPr lang="en-US" smtClean="0"/>
              <a:t>6</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E6FCBD-551E-58FB-E851-4C6E60DA200A}"/>
              </a:ext>
            </a:extLst>
          </p:cNvPr>
          <p:cNvSpPr/>
          <p:nvPr/>
        </p:nvSpPr>
        <p:spPr>
          <a:xfrm>
            <a:off x="179917" y="5712182"/>
            <a:ext cx="8784167" cy="644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have a category of documents and a word list you can measure the density of terms from the list within the document groups.</a:t>
            </a:r>
          </a:p>
        </p:txBody>
      </p:sp>
    </p:spTree>
    <p:extLst>
      <p:ext uri="{BB962C8B-B14F-4D97-AF65-F5344CB8AC3E}">
        <p14:creationId xmlns:p14="http://schemas.microsoft.com/office/powerpoint/2010/main" val="2315779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dirty="0"/>
              <a:t>What about proportional similarities?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60</a:t>
            </a:fld>
            <a:endParaRPr lang="en-US"/>
          </a:p>
        </p:txBody>
      </p:sp>
      <p:pic>
        <p:nvPicPr>
          <p:cNvPr id="14" name="Picture 13"/>
          <p:cNvPicPr>
            <a:picLocks noChangeAspect="1"/>
          </p:cNvPicPr>
          <p:nvPr/>
        </p:nvPicPr>
        <p:blipFill>
          <a:blip r:embed="rId2"/>
          <a:stretch>
            <a:fillRect/>
          </a:stretch>
        </p:blipFill>
        <p:spPr>
          <a:xfrm>
            <a:off x="5080767" y="1852284"/>
            <a:ext cx="3333750" cy="3248025"/>
          </a:xfrm>
          <a:prstGeom prst="rect">
            <a:avLst/>
          </a:prstGeom>
        </p:spPr>
      </p:pic>
      <p:sp>
        <p:nvSpPr>
          <p:cNvPr id="16" name="Oval 15"/>
          <p:cNvSpPr/>
          <p:nvPr/>
        </p:nvSpPr>
        <p:spPr>
          <a:xfrm>
            <a:off x="387135"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7" name="Oval 16"/>
          <p:cNvSpPr/>
          <p:nvPr/>
        </p:nvSpPr>
        <p:spPr>
          <a:xfrm>
            <a:off x="1637768"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8"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648279" y="247819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1" name="TextBox 20">
            <a:extLst>
              <a:ext uri="{FF2B5EF4-FFF2-40B4-BE49-F238E27FC236}">
                <a16:creationId xmlns:a16="http://schemas.microsoft.com/office/drawing/2014/main" id="{A5A3EE36-0573-4214-8E8B-E9BD628BC999}"/>
              </a:ext>
            </a:extLst>
          </p:cNvPr>
          <p:cNvSpPr txBox="1"/>
          <p:nvPr/>
        </p:nvSpPr>
        <p:spPr>
          <a:xfrm>
            <a:off x="157656" y="1169847"/>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The problem is that if </a:t>
            </a:r>
            <a:r>
              <a:rPr lang="en-US" sz="1600" dirty="0" err="1">
                <a:solidFill>
                  <a:prstClr val="white"/>
                </a:solidFill>
                <a:latin typeface="+mj-lt"/>
                <a:ea typeface="Arial Unicode MS" panose="020B0604020202020204" pitchFamily="34" charset="-128"/>
                <a:cs typeface="Arial Unicode MS" panose="020B0604020202020204" pitchFamily="34" charset="-128"/>
              </a:rPr>
              <a:t>corpusA</a:t>
            </a:r>
            <a:r>
              <a:rPr lang="en-US" sz="1600" dirty="0">
                <a:solidFill>
                  <a:prstClr val="white"/>
                </a:solidFill>
                <a:latin typeface="+mj-lt"/>
                <a:ea typeface="Arial Unicode MS" panose="020B0604020202020204" pitchFamily="34" charset="-128"/>
                <a:cs typeface="Arial Unicode MS" panose="020B0604020202020204" pitchFamily="34" charset="-128"/>
              </a:rPr>
              <a:t> has 1 instance &amp; corpus has 1000 they appear as shared.</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3" name="Straight Connector 12">
            <a:extLst>
              <a:ext uri="{FF2B5EF4-FFF2-40B4-BE49-F238E27FC236}">
                <a16:creationId xmlns:a16="http://schemas.microsoft.com/office/drawing/2014/main" id="{C2087EDF-BED7-6F4D-92E0-977D8809AD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332FA5-85C7-404C-9737-654080E807E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31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1037A-0BEB-FB47-BFD1-78614EDFBC5A}"/>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26BCF145-588B-BA4A-8D78-F7AD004B9798}"/>
              </a:ext>
            </a:extLst>
          </p:cNvPr>
          <p:cNvSpPr>
            <a:spLocks noGrp="1"/>
          </p:cNvSpPr>
          <p:nvPr>
            <p:ph type="title"/>
          </p:nvPr>
        </p:nvSpPr>
        <p:spPr/>
        <p:txBody>
          <a:bodyPr/>
          <a:lstStyle/>
          <a:p>
            <a:r>
              <a:rPr lang="en-US" dirty="0"/>
              <a:t>Let’s make some pyramids</a:t>
            </a:r>
          </a:p>
        </p:txBody>
      </p:sp>
      <p:sp>
        <p:nvSpPr>
          <p:cNvPr id="4" name="Footer Placeholder 3">
            <a:extLst>
              <a:ext uri="{FF2B5EF4-FFF2-40B4-BE49-F238E27FC236}">
                <a16:creationId xmlns:a16="http://schemas.microsoft.com/office/drawing/2014/main" id="{C975DB8A-6BC2-D546-9A79-0C0B4392EF6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2A030C0-5576-7D4D-9DE3-7E6A87332B53}"/>
              </a:ext>
            </a:extLst>
          </p:cNvPr>
          <p:cNvSpPr>
            <a:spLocks noGrp="1"/>
          </p:cNvSpPr>
          <p:nvPr>
            <p:ph type="sldNum" sz="quarter" idx="4"/>
          </p:nvPr>
        </p:nvSpPr>
        <p:spPr/>
        <p:txBody>
          <a:bodyPr/>
          <a:lstStyle/>
          <a:p>
            <a:fld id="{37290FF7-652B-4475-AEAB-8B1A5D23AE09}" type="slidenum">
              <a:rPr lang="en-US" smtClean="0"/>
              <a:pPr/>
              <a:t>61</a:t>
            </a:fld>
            <a:endParaRPr lang="en-US" dirty="0"/>
          </a:p>
        </p:txBody>
      </p:sp>
      <p:pic>
        <p:nvPicPr>
          <p:cNvPr id="6" name="Picture 5">
            <a:extLst>
              <a:ext uri="{FF2B5EF4-FFF2-40B4-BE49-F238E27FC236}">
                <a16:creationId xmlns:a16="http://schemas.microsoft.com/office/drawing/2014/main" id="{D2F58D69-D46D-034A-91D9-5DBFD1B00627}"/>
              </a:ext>
            </a:extLst>
          </p:cNvPr>
          <p:cNvPicPr>
            <a:picLocks noChangeAspect="1"/>
          </p:cNvPicPr>
          <p:nvPr/>
        </p:nvPicPr>
        <p:blipFill>
          <a:blip r:embed="rId2"/>
          <a:stretch>
            <a:fillRect/>
          </a:stretch>
        </p:blipFill>
        <p:spPr>
          <a:xfrm>
            <a:off x="2921374" y="1331258"/>
            <a:ext cx="3811964" cy="4612341"/>
          </a:xfrm>
          <a:prstGeom prst="rect">
            <a:avLst/>
          </a:prstGeom>
        </p:spPr>
      </p:pic>
      <p:cxnSp>
        <p:nvCxnSpPr>
          <p:cNvPr id="7" name="Straight Connector 6">
            <a:extLst>
              <a:ext uri="{FF2B5EF4-FFF2-40B4-BE49-F238E27FC236}">
                <a16:creationId xmlns:a16="http://schemas.microsoft.com/office/drawing/2014/main" id="{0F24B951-0C0F-0647-95D1-7DFE37A3446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7048EE-6D65-C548-9B77-52CAFD32255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06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6/23/25</a:t>
            </a:fld>
            <a:endParaRPr lang="en-US"/>
          </a:p>
        </p:txBody>
      </p:sp>
      <p:sp>
        <p:nvSpPr>
          <p:cNvPr id="3" name="Title 2"/>
          <p:cNvSpPr>
            <a:spLocks noGrp="1"/>
          </p:cNvSpPr>
          <p:nvPr>
            <p:ph type="title"/>
          </p:nvPr>
        </p:nvSpPr>
        <p:spPr/>
        <p:txBody>
          <a:bodyPr/>
          <a:lstStyle/>
          <a:p>
            <a:r>
              <a:rPr lang="en-US" dirty="0"/>
              <a:t>Steps for a pyramid plot…collapse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62</a:t>
            </a:fld>
            <a:endParaRPr lang="en-US"/>
          </a:p>
        </p:txBody>
      </p:sp>
      <p:cxnSp>
        <p:nvCxnSpPr>
          <p:cNvPr id="31" name="Straight Connector 30">
            <a:extLst>
              <a:ext uri="{FF2B5EF4-FFF2-40B4-BE49-F238E27FC236}">
                <a16:creationId xmlns:a16="http://schemas.microsoft.com/office/drawing/2014/main" id="{E72FB341-653C-6248-9A9E-A3560918CD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8539B6-99A5-C54D-9A8A-091747261F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3" name="Picture 2" descr="Image result for document icon">
            <a:extLst>
              <a:ext uri="{FF2B5EF4-FFF2-40B4-BE49-F238E27FC236}">
                <a16:creationId xmlns:a16="http://schemas.microsoft.com/office/drawing/2014/main" id="{FAA4598B-8347-B443-8BE4-C9929BE8FC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862966"/>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1854C67-4A43-5D4A-9922-AB4F18A2D374}"/>
              </a:ext>
            </a:extLst>
          </p:cNvPr>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35" name="TextBox 34">
            <a:extLst>
              <a:ext uri="{FF2B5EF4-FFF2-40B4-BE49-F238E27FC236}">
                <a16:creationId xmlns:a16="http://schemas.microsoft.com/office/drawing/2014/main" id="{97478C4C-9A81-144F-86AF-03EC15323DD2}"/>
              </a:ext>
            </a:extLst>
          </p:cNvPr>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36" name="Group 35">
            <a:extLst>
              <a:ext uri="{FF2B5EF4-FFF2-40B4-BE49-F238E27FC236}">
                <a16:creationId xmlns:a16="http://schemas.microsoft.com/office/drawing/2014/main" id="{0F6B5C53-9DB3-7748-90D5-60484A9799B6}"/>
              </a:ext>
            </a:extLst>
          </p:cNvPr>
          <p:cNvGrpSpPr/>
          <p:nvPr/>
        </p:nvGrpSpPr>
        <p:grpSpPr>
          <a:xfrm>
            <a:off x="-1" y="1599580"/>
            <a:ext cx="3008243" cy="825575"/>
            <a:chOff x="2393494" y="2948152"/>
            <a:chExt cx="3008243" cy="825575"/>
          </a:xfrm>
        </p:grpSpPr>
        <p:grpSp>
          <p:nvGrpSpPr>
            <p:cNvPr id="37" name="Group 36">
              <a:extLst>
                <a:ext uri="{FF2B5EF4-FFF2-40B4-BE49-F238E27FC236}">
                  <a16:creationId xmlns:a16="http://schemas.microsoft.com/office/drawing/2014/main" id="{36E38639-F2B8-AB46-AECA-300D07A2ACA6}"/>
                </a:ext>
              </a:extLst>
            </p:cNvPr>
            <p:cNvGrpSpPr/>
            <p:nvPr/>
          </p:nvGrpSpPr>
          <p:grpSpPr>
            <a:xfrm>
              <a:off x="2511573" y="3074532"/>
              <a:ext cx="2736003" cy="572814"/>
              <a:chOff x="2538396" y="3039060"/>
              <a:chExt cx="2736003" cy="572814"/>
            </a:xfrm>
          </p:grpSpPr>
          <p:pic>
            <p:nvPicPr>
              <p:cNvPr id="39" name="Picture 2" descr="Image result for document icon">
                <a:extLst>
                  <a:ext uri="{FF2B5EF4-FFF2-40B4-BE49-F238E27FC236}">
                    <a16:creationId xmlns:a16="http://schemas.microsoft.com/office/drawing/2014/main" id="{6257AF65-A7DB-0940-B4E3-B53600111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a:extLst>
                  <a:ext uri="{FF2B5EF4-FFF2-40B4-BE49-F238E27FC236}">
                    <a16:creationId xmlns:a16="http://schemas.microsoft.com/office/drawing/2014/main" id="{82F72F12-4728-6D4E-B28A-DBAF91806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a:extLst>
                  <a:ext uri="{FF2B5EF4-FFF2-40B4-BE49-F238E27FC236}">
                    <a16:creationId xmlns:a16="http://schemas.microsoft.com/office/drawing/2014/main" id="{DC9B2EBE-7C7E-014A-8FCF-FE0499E426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document icon">
                <a:extLst>
                  <a:ext uri="{FF2B5EF4-FFF2-40B4-BE49-F238E27FC236}">
                    <a16:creationId xmlns:a16="http://schemas.microsoft.com/office/drawing/2014/main" id="{059BCB82-09C6-0F44-89F2-D166B99636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777F27E4-6717-6A45-8485-76A25A22ED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ounded Rectangle 37">
              <a:extLst>
                <a:ext uri="{FF2B5EF4-FFF2-40B4-BE49-F238E27FC236}">
                  <a16:creationId xmlns:a16="http://schemas.microsoft.com/office/drawing/2014/main" id="{0003D47B-4624-5A4F-8393-BEC973C5FF30}"/>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56C88CC2-701D-D045-8BA7-5DD700A1837A}"/>
              </a:ext>
            </a:extLst>
          </p:cNvPr>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45" name="Right Arrow 44">
            <a:extLst>
              <a:ext uri="{FF2B5EF4-FFF2-40B4-BE49-F238E27FC236}">
                <a16:creationId xmlns:a16="http://schemas.microsoft.com/office/drawing/2014/main" id="{EDAAC564-908C-B74D-BFF9-C24BC3729652}"/>
              </a:ext>
            </a:extLst>
          </p:cNvPr>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46" name="Right Arrow 45">
            <a:extLst>
              <a:ext uri="{FF2B5EF4-FFF2-40B4-BE49-F238E27FC236}">
                <a16:creationId xmlns:a16="http://schemas.microsoft.com/office/drawing/2014/main" id="{69BE1500-E962-B948-B842-7DFBC3D372FA}"/>
              </a:ext>
            </a:extLst>
          </p:cNvPr>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pic>
        <p:nvPicPr>
          <p:cNvPr id="48" name="Picture 2" descr="Image result for document icon">
            <a:extLst>
              <a:ext uri="{FF2B5EF4-FFF2-40B4-BE49-F238E27FC236}">
                <a16:creationId xmlns:a16="http://schemas.microsoft.com/office/drawing/2014/main" id="{BC0BBD39-3804-644A-9214-792817314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B63E4FE4-0CBE-394E-8B62-6904597FBAC3}"/>
              </a:ext>
            </a:extLst>
          </p:cNvPr>
          <p:cNvGrpSpPr/>
          <p:nvPr/>
        </p:nvGrpSpPr>
        <p:grpSpPr>
          <a:xfrm>
            <a:off x="0" y="3527766"/>
            <a:ext cx="3008243" cy="825575"/>
            <a:chOff x="2393494" y="2948152"/>
            <a:chExt cx="3008243" cy="825575"/>
          </a:xfrm>
        </p:grpSpPr>
        <p:grpSp>
          <p:nvGrpSpPr>
            <p:cNvPr id="50" name="Group 49">
              <a:extLst>
                <a:ext uri="{FF2B5EF4-FFF2-40B4-BE49-F238E27FC236}">
                  <a16:creationId xmlns:a16="http://schemas.microsoft.com/office/drawing/2014/main" id="{C64D5B50-8290-2442-AF1D-B231EBB0C15C}"/>
                </a:ext>
              </a:extLst>
            </p:cNvPr>
            <p:cNvGrpSpPr/>
            <p:nvPr/>
          </p:nvGrpSpPr>
          <p:grpSpPr>
            <a:xfrm>
              <a:off x="2511573" y="3074532"/>
              <a:ext cx="2736003" cy="572814"/>
              <a:chOff x="2538396" y="3039060"/>
              <a:chExt cx="2736003" cy="572814"/>
            </a:xfrm>
          </p:grpSpPr>
          <p:pic>
            <p:nvPicPr>
              <p:cNvPr id="52" name="Picture 2" descr="Image result for document icon">
                <a:extLst>
                  <a:ext uri="{FF2B5EF4-FFF2-40B4-BE49-F238E27FC236}">
                    <a16:creationId xmlns:a16="http://schemas.microsoft.com/office/drawing/2014/main" id="{9326BF45-EF92-8F4E-BDFE-034184B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document icon">
                <a:extLst>
                  <a:ext uri="{FF2B5EF4-FFF2-40B4-BE49-F238E27FC236}">
                    <a16:creationId xmlns:a16="http://schemas.microsoft.com/office/drawing/2014/main" id="{EBE3F40B-36D9-F84E-AE09-F2F64E7B01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a:extLst>
                  <a:ext uri="{FF2B5EF4-FFF2-40B4-BE49-F238E27FC236}">
                    <a16:creationId xmlns:a16="http://schemas.microsoft.com/office/drawing/2014/main" id="{9349C949-69F0-EC44-AA4D-B2A8607728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a:extLst>
                  <a:ext uri="{FF2B5EF4-FFF2-40B4-BE49-F238E27FC236}">
                    <a16:creationId xmlns:a16="http://schemas.microsoft.com/office/drawing/2014/main" id="{E64711B7-EA5F-484A-9F67-7CDDAB3D5A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a:extLst>
                  <a:ext uri="{FF2B5EF4-FFF2-40B4-BE49-F238E27FC236}">
                    <a16:creationId xmlns:a16="http://schemas.microsoft.com/office/drawing/2014/main" id="{5C9B18C8-C855-164A-B1E0-7EC62A107C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ounded Rectangle 50">
              <a:extLst>
                <a:ext uri="{FF2B5EF4-FFF2-40B4-BE49-F238E27FC236}">
                  <a16:creationId xmlns:a16="http://schemas.microsoft.com/office/drawing/2014/main" id="{3CB69C6D-5AD9-DD48-BAC9-3409E32ED91D}"/>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a:extLst>
              <a:ext uri="{FF2B5EF4-FFF2-40B4-BE49-F238E27FC236}">
                <a16:creationId xmlns:a16="http://schemas.microsoft.com/office/drawing/2014/main" id="{57FAEF91-9CFC-AD4D-BF0B-8FCD6DAAD1E7}"/>
              </a:ext>
            </a:extLst>
          </p:cNvPr>
          <p:cNvSpPr/>
          <p:nvPr/>
        </p:nvSpPr>
        <p:spPr>
          <a:xfrm>
            <a:off x="7137968" y="3064971"/>
            <a:ext cx="951679" cy="284350"/>
          </a:xfrm>
          <a:custGeom>
            <a:avLst/>
            <a:gdLst>
              <a:gd name="connsiteX0" fmla="*/ 475838 w 951679"/>
              <a:gd name="connsiteY0" fmla="*/ 0 h 284350"/>
              <a:gd name="connsiteX1" fmla="*/ 816422 w 951679"/>
              <a:gd name="connsiteY1" fmla="*/ 68761 h 284350"/>
              <a:gd name="connsiteX2" fmla="*/ 951679 w 951679"/>
              <a:gd name="connsiteY2" fmla="*/ 142176 h 284350"/>
              <a:gd name="connsiteX3" fmla="*/ 816424 w 951679"/>
              <a:gd name="connsiteY3" fmla="*/ 215589 h 284350"/>
              <a:gd name="connsiteX4" fmla="*/ 475840 w 951679"/>
              <a:gd name="connsiteY4" fmla="*/ 284350 h 284350"/>
              <a:gd name="connsiteX5" fmla="*/ 135256 w 951679"/>
              <a:gd name="connsiteY5" fmla="*/ 215589 h 284350"/>
              <a:gd name="connsiteX6" fmla="*/ 0 w 951679"/>
              <a:gd name="connsiteY6" fmla="*/ 142175 h 284350"/>
              <a:gd name="connsiteX7" fmla="*/ 135254 w 951679"/>
              <a:gd name="connsiteY7" fmla="*/ 68761 h 284350"/>
              <a:gd name="connsiteX8" fmla="*/ 475838 w 951679"/>
              <a:gd name="connsiteY8" fmla="*/ 0 h 2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679" h="284350">
                <a:moveTo>
                  <a:pt x="475838" y="0"/>
                </a:moveTo>
                <a:cubicBezTo>
                  <a:pt x="596648" y="0"/>
                  <a:pt x="711740" y="24484"/>
                  <a:pt x="816422" y="68761"/>
                </a:cubicBezTo>
                <a:lnTo>
                  <a:pt x="951679" y="142176"/>
                </a:lnTo>
                <a:lnTo>
                  <a:pt x="816424" y="215589"/>
                </a:lnTo>
                <a:cubicBezTo>
                  <a:pt x="711742" y="259866"/>
                  <a:pt x="596650" y="284350"/>
                  <a:pt x="475840" y="284350"/>
                </a:cubicBezTo>
                <a:cubicBezTo>
                  <a:pt x="355030" y="284350"/>
                  <a:pt x="239938" y="259866"/>
                  <a:pt x="135256" y="215589"/>
                </a:cubicBezTo>
                <a:lnTo>
                  <a:pt x="0" y="142175"/>
                </a:lnTo>
                <a:lnTo>
                  <a:pt x="135254" y="68761"/>
                </a:lnTo>
                <a:cubicBezTo>
                  <a:pt x="239936" y="24484"/>
                  <a:pt x="355028" y="0"/>
                  <a:pt x="475838"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1793ACF0-065E-2B41-8447-275DA6A74717}"/>
              </a:ext>
            </a:extLst>
          </p:cNvPr>
          <p:cNvSpPr/>
          <p:nvPr/>
        </p:nvSpPr>
        <p:spPr>
          <a:xfrm>
            <a:off x="6738821" y="1599349"/>
            <a:ext cx="1749972" cy="1607798"/>
          </a:xfrm>
          <a:custGeom>
            <a:avLst/>
            <a:gdLst>
              <a:gd name="connsiteX0" fmla="*/ 874986 w 1749972"/>
              <a:gd name="connsiteY0" fmla="*/ 0 h 1607798"/>
              <a:gd name="connsiteX1" fmla="*/ 1749972 w 1749972"/>
              <a:gd name="connsiteY1" fmla="*/ 874986 h 1607798"/>
              <a:gd name="connsiteX2" fmla="*/ 1364199 w 1749972"/>
              <a:gd name="connsiteY2" fmla="*/ 1600538 h 1607798"/>
              <a:gd name="connsiteX3" fmla="*/ 1350825 w 1749972"/>
              <a:gd name="connsiteY3" fmla="*/ 1607798 h 1607798"/>
              <a:gd name="connsiteX4" fmla="*/ 1215568 w 1749972"/>
              <a:gd name="connsiteY4" fmla="*/ 1534383 h 1607798"/>
              <a:gd name="connsiteX5" fmla="*/ 874984 w 1749972"/>
              <a:gd name="connsiteY5" fmla="*/ 1465622 h 1607798"/>
              <a:gd name="connsiteX6" fmla="*/ 534400 w 1749972"/>
              <a:gd name="connsiteY6" fmla="*/ 1534383 h 1607798"/>
              <a:gd name="connsiteX7" fmla="*/ 399146 w 1749972"/>
              <a:gd name="connsiteY7" fmla="*/ 1607797 h 1607798"/>
              <a:gd name="connsiteX8" fmla="*/ 385773 w 1749972"/>
              <a:gd name="connsiteY8" fmla="*/ 1600538 h 1607798"/>
              <a:gd name="connsiteX9" fmla="*/ 0 w 1749972"/>
              <a:gd name="connsiteY9" fmla="*/ 874986 h 1607798"/>
              <a:gd name="connsiteX10" fmla="*/ 874986 w 1749972"/>
              <a:gd name="connsiteY10" fmla="*/ 0 h 160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8">
                <a:moveTo>
                  <a:pt x="874986" y="0"/>
                </a:moveTo>
                <a:cubicBezTo>
                  <a:pt x="1358227" y="0"/>
                  <a:pt x="1749972" y="391745"/>
                  <a:pt x="1749972" y="874986"/>
                </a:cubicBezTo>
                <a:cubicBezTo>
                  <a:pt x="1749972" y="1177012"/>
                  <a:pt x="1596947" y="1443297"/>
                  <a:pt x="1364199" y="1600538"/>
                </a:cubicBezTo>
                <a:lnTo>
                  <a:pt x="1350825" y="1607798"/>
                </a:lnTo>
                <a:lnTo>
                  <a:pt x="1215568" y="1534383"/>
                </a:lnTo>
                <a:cubicBezTo>
                  <a:pt x="1110886" y="1490106"/>
                  <a:pt x="995794" y="1465622"/>
                  <a:pt x="874984" y="1465622"/>
                </a:cubicBezTo>
                <a:cubicBezTo>
                  <a:pt x="754174" y="1465622"/>
                  <a:pt x="639082" y="1490106"/>
                  <a:pt x="534400" y="1534383"/>
                </a:cubicBezTo>
                <a:lnTo>
                  <a:pt x="399146" y="1607797"/>
                </a:lnTo>
                <a:lnTo>
                  <a:pt x="385773" y="1600538"/>
                </a:lnTo>
                <a:cubicBezTo>
                  <a:pt x="153026" y="1443297"/>
                  <a:pt x="0" y="1177012"/>
                  <a:pt x="0" y="874986"/>
                </a:cubicBezTo>
                <a:cubicBezTo>
                  <a:pt x="0" y="391745"/>
                  <a:pt x="391745" y="0"/>
                  <a:pt x="874986" y="0"/>
                </a:cubicBez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82EDB2A3-D547-DF48-92F6-3A81939DF3F7}"/>
              </a:ext>
            </a:extLst>
          </p:cNvPr>
          <p:cNvSpPr/>
          <p:nvPr/>
        </p:nvSpPr>
        <p:spPr>
          <a:xfrm>
            <a:off x="6738819" y="3220025"/>
            <a:ext cx="1749972" cy="1607797"/>
          </a:xfrm>
          <a:custGeom>
            <a:avLst/>
            <a:gdLst>
              <a:gd name="connsiteX0" fmla="*/ 399148 w 1749972"/>
              <a:gd name="connsiteY0" fmla="*/ 0 h 1607797"/>
              <a:gd name="connsiteX1" fmla="*/ 534404 w 1749972"/>
              <a:gd name="connsiteY1" fmla="*/ 73414 h 1607797"/>
              <a:gd name="connsiteX2" fmla="*/ 874988 w 1749972"/>
              <a:gd name="connsiteY2" fmla="*/ 142175 h 1607797"/>
              <a:gd name="connsiteX3" fmla="*/ 1215572 w 1749972"/>
              <a:gd name="connsiteY3" fmla="*/ 73414 h 1607797"/>
              <a:gd name="connsiteX4" fmla="*/ 1350827 w 1749972"/>
              <a:gd name="connsiteY4" fmla="*/ 1 h 1607797"/>
              <a:gd name="connsiteX5" fmla="*/ 1364199 w 1749972"/>
              <a:gd name="connsiteY5" fmla="*/ 7259 h 1607797"/>
              <a:gd name="connsiteX6" fmla="*/ 1749972 w 1749972"/>
              <a:gd name="connsiteY6" fmla="*/ 732811 h 1607797"/>
              <a:gd name="connsiteX7" fmla="*/ 874986 w 1749972"/>
              <a:gd name="connsiteY7" fmla="*/ 1607797 h 1607797"/>
              <a:gd name="connsiteX8" fmla="*/ 0 w 1749972"/>
              <a:gd name="connsiteY8" fmla="*/ 732811 h 1607797"/>
              <a:gd name="connsiteX9" fmla="*/ 385773 w 1749972"/>
              <a:gd name="connsiteY9" fmla="*/ 7259 h 1607797"/>
              <a:gd name="connsiteX10" fmla="*/ 399148 w 1749972"/>
              <a:gd name="connsiteY10" fmla="*/ 0 h 160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7">
                <a:moveTo>
                  <a:pt x="399148" y="0"/>
                </a:moveTo>
                <a:lnTo>
                  <a:pt x="534404" y="73414"/>
                </a:lnTo>
                <a:cubicBezTo>
                  <a:pt x="639086" y="117691"/>
                  <a:pt x="754178" y="142175"/>
                  <a:pt x="874988" y="142175"/>
                </a:cubicBezTo>
                <a:cubicBezTo>
                  <a:pt x="995798" y="142175"/>
                  <a:pt x="1110890" y="117691"/>
                  <a:pt x="1215572" y="73414"/>
                </a:cubicBezTo>
                <a:lnTo>
                  <a:pt x="1350827" y="1"/>
                </a:lnTo>
                <a:lnTo>
                  <a:pt x="1364199" y="7259"/>
                </a:lnTo>
                <a:cubicBezTo>
                  <a:pt x="1596947" y="164501"/>
                  <a:pt x="1749972" y="430786"/>
                  <a:pt x="1749972" y="732811"/>
                </a:cubicBezTo>
                <a:cubicBezTo>
                  <a:pt x="1749972" y="1216052"/>
                  <a:pt x="1358227" y="1607797"/>
                  <a:pt x="874986" y="1607797"/>
                </a:cubicBezTo>
                <a:cubicBezTo>
                  <a:pt x="391745" y="1607797"/>
                  <a:pt x="0" y="1216052"/>
                  <a:pt x="0" y="732811"/>
                </a:cubicBezTo>
                <a:cubicBezTo>
                  <a:pt x="0" y="430786"/>
                  <a:pt x="153026" y="164501"/>
                  <a:pt x="385773" y="7259"/>
                </a:cubicBezTo>
                <a:lnTo>
                  <a:pt x="399148" y="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8333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634030" y="3639590"/>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623520" y="1421907"/>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 name="Date Placeholder 1"/>
          <p:cNvSpPr>
            <a:spLocks noGrp="1"/>
          </p:cNvSpPr>
          <p:nvPr>
            <p:ph type="dt" sz="half" idx="10"/>
          </p:nvPr>
        </p:nvSpPr>
        <p:spPr/>
        <p:txBody>
          <a:bodyPr/>
          <a:lstStyle/>
          <a:p>
            <a:fld id="{6700A58B-DD98-43D0-B791-721480A02982}" type="datetime1">
              <a:rPr lang="en-US" smtClean="0"/>
              <a:t>6/23/25</a:t>
            </a:fld>
            <a:endParaRPr lang="en-US"/>
          </a:p>
        </p:txBody>
      </p:sp>
      <p:sp>
        <p:nvSpPr>
          <p:cNvPr id="3" name="Title 2"/>
          <p:cNvSpPr>
            <a:spLocks noGrp="1"/>
          </p:cNvSpPr>
          <p:nvPr>
            <p:ph type="title"/>
          </p:nvPr>
        </p:nvSpPr>
        <p:spPr>
          <a:xfrm>
            <a:off x="268013" y="112876"/>
            <a:ext cx="8576441" cy="591477"/>
          </a:xfrm>
        </p:spPr>
        <p:txBody>
          <a:bodyPr/>
          <a:lstStyle/>
          <a:p>
            <a:r>
              <a:rPr lang="en-US" dirty="0"/>
              <a:t>Steps for a pyramid plot…ID common tokens &amp; frequency</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2192066" y="1826011"/>
            <a:ext cx="4848225" cy="1114425"/>
          </a:xfrm>
          <a:prstGeom prst="rect">
            <a:avLst/>
          </a:prstGeom>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98" y="1910175"/>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642" y="4127858"/>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a:off x="2182541" y="4038931"/>
            <a:ext cx="4867275" cy="1123950"/>
          </a:xfrm>
          <a:prstGeom prst="rect">
            <a:avLst/>
          </a:prstGeom>
        </p:spPr>
      </p:pic>
      <p:cxnSp>
        <p:nvCxnSpPr>
          <p:cNvPr id="15" name="Straight Connector 14">
            <a:extLst>
              <a:ext uri="{FF2B5EF4-FFF2-40B4-BE49-F238E27FC236}">
                <a16:creationId xmlns:a16="http://schemas.microsoft.com/office/drawing/2014/main" id="{8894D949-FC3A-D44A-8570-9BFEEE41BD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3919-589B-7F49-BF5A-90116879E6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29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6/23/25</a:t>
            </a:fld>
            <a:endParaRPr lang="en-US"/>
          </a:p>
        </p:txBody>
      </p:sp>
      <p:sp>
        <p:nvSpPr>
          <p:cNvPr id="3" name="Title 2"/>
          <p:cNvSpPr>
            <a:spLocks noGrp="1"/>
          </p:cNvSpPr>
          <p:nvPr>
            <p:ph type="title"/>
          </p:nvPr>
        </p:nvSpPr>
        <p:spPr/>
        <p:txBody>
          <a:bodyPr/>
          <a:lstStyle/>
          <a:p>
            <a:r>
              <a:rPr lang="en-US" dirty="0"/>
              <a:t>Build a “pyramid plot” of frequencies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64</a:t>
            </a:fld>
            <a:endParaRPr lang="en-US" dirty="0"/>
          </a:p>
        </p:txBody>
      </p:sp>
      <p:pic>
        <p:nvPicPr>
          <p:cNvPr id="6" name="Picture 5"/>
          <p:cNvPicPr>
            <a:picLocks noChangeAspect="1"/>
          </p:cNvPicPr>
          <p:nvPr/>
        </p:nvPicPr>
        <p:blipFill>
          <a:blip r:embed="rId2"/>
          <a:stretch>
            <a:fillRect/>
          </a:stretch>
        </p:blipFill>
        <p:spPr>
          <a:xfrm rot="5400000">
            <a:off x="2546622" y="3094638"/>
            <a:ext cx="4848225" cy="1114425"/>
          </a:xfrm>
          <a:prstGeom prst="rect">
            <a:avLst/>
          </a:prstGeom>
        </p:spPr>
      </p:pic>
      <p:pic>
        <p:nvPicPr>
          <p:cNvPr id="7" name="Picture 6"/>
          <p:cNvPicPr>
            <a:picLocks noChangeAspect="1"/>
          </p:cNvPicPr>
          <p:nvPr/>
        </p:nvPicPr>
        <p:blipFill>
          <a:blip r:embed="rId3"/>
          <a:stretch>
            <a:fillRect/>
          </a:stretch>
        </p:blipFill>
        <p:spPr>
          <a:xfrm rot="16200000">
            <a:off x="845758" y="3089875"/>
            <a:ext cx="4867275" cy="1123950"/>
          </a:xfrm>
          <a:prstGeom prst="rect">
            <a:avLst/>
          </a:prstGeom>
        </p:spPr>
      </p:pic>
      <p:grpSp>
        <p:nvGrpSpPr>
          <p:cNvPr id="13" name="Group 12"/>
          <p:cNvGrpSpPr/>
          <p:nvPr/>
        </p:nvGrpSpPr>
        <p:grpSpPr>
          <a:xfrm>
            <a:off x="1160832" y="3074277"/>
            <a:ext cx="836871" cy="1144753"/>
            <a:chOff x="514446" y="2588556"/>
            <a:chExt cx="1405539" cy="1922633"/>
          </a:xfrm>
        </p:grpSpPr>
        <p:sp>
          <p:nvSpPr>
            <p:cNvPr id="8" name="Freeform 7"/>
            <p:cNvSpPr/>
            <p:nvPr/>
          </p:nvSpPr>
          <p:spPr>
            <a:xfrm>
              <a:off x="875768" y="25885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9"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446" y="3076824"/>
              <a:ext cx="946096" cy="946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451506" y="3090042"/>
            <a:ext cx="911397" cy="1144753"/>
            <a:chOff x="6025837" y="2283756"/>
            <a:chExt cx="1530708" cy="1922633"/>
          </a:xfrm>
        </p:grpSpPr>
        <p:sp>
          <p:nvSpPr>
            <p:cNvPr id="10" name="Freeform 9"/>
            <p:cNvSpPr/>
            <p:nvPr/>
          </p:nvSpPr>
          <p:spPr>
            <a:xfrm>
              <a:off x="6025837" y="22837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449" y="2772024"/>
              <a:ext cx="946096" cy="94609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ight Brace 13"/>
          <p:cNvSpPr/>
          <p:nvPr/>
        </p:nvSpPr>
        <p:spPr>
          <a:xfrm>
            <a:off x="5627118" y="1507740"/>
            <a:ext cx="693682" cy="4288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2176816" y="1436795"/>
            <a:ext cx="441434" cy="4430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758321" y="1182414"/>
            <a:ext cx="772071" cy="369332"/>
          </a:xfrm>
          <a:prstGeom prst="rect">
            <a:avLst/>
          </a:prstGeom>
          <a:noFill/>
        </p:spPr>
        <p:txBody>
          <a:bodyPr wrap="none" rtlCol="0">
            <a:spAutoFit/>
          </a:bodyPr>
          <a:lstStyle/>
          <a:p>
            <a:r>
              <a:rPr lang="en-US" dirty="0" err="1"/>
              <a:t>termA</a:t>
            </a:r>
            <a:endParaRPr lang="en-US" dirty="0"/>
          </a:p>
        </p:txBody>
      </p:sp>
      <p:sp>
        <p:nvSpPr>
          <p:cNvPr id="18" name="TextBox 17"/>
          <p:cNvSpPr txBox="1"/>
          <p:nvPr/>
        </p:nvSpPr>
        <p:spPr>
          <a:xfrm>
            <a:off x="3762329" y="3021724"/>
            <a:ext cx="764055" cy="369332"/>
          </a:xfrm>
          <a:prstGeom prst="rect">
            <a:avLst/>
          </a:prstGeom>
          <a:noFill/>
        </p:spPr>
        <p:txBody>
          <a:bodyPr wrap="none" rtlCol="0">
            <a:spAutoFit/>
          </a:bodyPr>
          <a:lstStyle/>
          <a:p>
            <a:r>
              <a:rPr lang="en-US" dirty="0" err="1"/>
              <a:t>termB</a:t>
            </a:r>
            <a:endParaRPr lang="en-US" dirty="0"/>
          </a:p>
        </p:txBody>
      </p:sp>
      <p:sp>
        <p:nvSpPr>
          <p:cNvPr id="19" name="TextBox 18"/>
          <p:cNvSpPr txBox="1"/>
          <p:nvPr/>
        </p:nvSpPr>
        <p:spPr>
          <a:xfrm>
            <a:off x="3972674" y="4372304"/>
            <a:ext cx="343364" cy="369332"/>
          </a:xfrm>
          <a:prstGeom prst="rect">
            <a:avLst/>
          </a:prstGeom>
          <a:noFill/>
        </p:spPr>
        <p:txBody>
          <a:bodyPr wrap="none" rtlCol="0">
            <a:spAutoFit/>
          </a:bodyPr>
          <a:lstStyle/>
          <a:p>
            <a:r>
              <a:rPr lang="en-US" dirty="0"/>
              <a:t>…</a:t>
            </a:r>
          </a:p>
        </p:txBody>
      </p:sp>
      <p:sp>
        <p:nvSpPr>
          <p:cNvPr id="20" name="TextBox 19"/>
          <p:cNvSpPr txBox="1"/>
          <p:nvPr/>
        </p:nvSpPr>
        <p:spPr>
          <a:xfrm>
            <a:off x="3741682" y="5628290"/>
            <a:ext cx="805349" cy="369332"/>
          </a:xfrm>
          <a:prstGeom prst="rect">
            <a:avLst/>
          </a:prstGeom>
          <a:noFill/>
        </p:spPr>
        <p:txBody>
          <a:bodyPr wrap="none" rtlCol="0">
            <a:spAutoFit/>
          </a:bodyPr>
          <a:lstStyle/>
          <a:p>
            <a:r>
              <a:rPr lang="en-US" dirty="0" err="1"/>
              <a:t>TermN</a:t>
            </a:r>
            <a:endParaRPr lang="en-US" dirty="0"/>
          </a:p>
        </p:txBody>
      </p:sp>
      <p:cxnSp>
        <p:nvCxnSpPr>
          <p:cNvPr id="21" name="Straight Connector 20">
            <a:extLst>
              <a:ext uri="{FF2B5EF4-FFF2-40B4-BE49-F238E27FC236}">
                <a16:creationId xmlns:a16="http://schemas.microsoft.com/office/drawing/2014/main" id="{4325D68D-3EB6-054E-A914-8361E0E80B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8DAE81-DE22-D140-9510-B58DD49C03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387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6/23/25</a:t>
            </a:fld>
            <a:endParaRPr lang="en-US"/>
          </a:p>
        </p:txBody>
      </p:sp>
      <p:sp>
        <p:nvSpPr>
          <p:cNvPr id="3" name="Title 2"/>
          <p:cNvSpPr>
            <a:spLocks noGrp="1"/>
          </p:cNvSpPr>
          <p:nvPr>
            <p:ph type="title"/>
          </p:nvPr>
        </p:nvSpPr>
        <p:spPr/>
        <p:txBody>
          <a:bodyPr/>
          <a:lstStyle/>
          <a:p>
            <a:r>
              <a:rPr lang="en-US" dirty="0"/>
              <a:t>Open ﻿</a:t>
            </a:r>
            <a:r>
              <a:rPr lang="en-US" dirty="0" err="1"/>
              <a:t>H_Pyramid_plots.R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65</a:t>
            </a:fld>
            <a:endParaRPr lang="en-US" dirty="0"/>
          </a:p>
        </p:txBody>
      </p:sp>
      <p:cxnSp>
        <p:nvCxnSpPr>
          <p:cNvPr id="6" name="Straight Connector 5">
            <a:extLst>
              <a:ext uri="{FF2B5EF4-FFF2-40B4-BE49-F238E27FC236}">
                <a16:creationId xmlns:a16="http://schemas.microsoft.com/office/drawing/2014/main" id="{506F8ED3-38D3-D643-BE61-590D463E554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6670D6-BD4E-AB40-B1D0-315FC19592C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best pyramid memes :) Memedroid">
            <a:extLst>
              <a:ext uri="{FF2B5EF4-FFF2-40B4-BE49-F238E27FC236}">
                <a16:creationId xmlns:a16="http://schemas.microsoft.com/office/drawing/2014/main" id="{64888603-6C14-8947-86AD-71164DFFC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1" y="1332963"/>
            <a:ext cx="3461372" cy="419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4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6/23/25</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7</a:t>
            </a:fld>
            <a:endParaRPr lang="en-US" dirty="0"/>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1" y="1430392"/>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1CC170-238C-6E59-83A9-9FB6885D22BB}"/>
              </a:ext>
            </a:extLst>
          </p:cNvPr>
          <p:cNvSpPr/>
          <p:nvPr/>
        </p:nvSpPr>
        <p:spPr>
          <a:xfrm>
            <a:off x="179916" y="5593507"/>
            <a:ext cx="8784167" cy="6798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Sometimes you have different length documents so a simple frequency wouldn’t work.  Thus the density can be shown as a proportion.</a:t>
            </a:r>
            <a:endParaRPr lang="en-US" i="1" dirty="0"/>
          </a:p>
        </p:txBody>
      </p:sp>
    </p:spTree>
    <p:extLst>
      <p:ext uri="{BB962C8B-B14F-4D97-AF65-F5344CB8AC3E}">
        <p14:creationId xmlns:p14="http://schemas.microsoft.com/office/powerpoint/2010/main" val="18304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a:xfrm>
            <a:off x="102869" y="365126"/>
            <a:ext cx="8789335" cy="591477"/>
          </a:xfrm>
        </p:spPr>
        <p:txBody>
          <a:bodyPr/>
          <a:lstStyle/>
          <a:p>
            <a:r>
              <a:rPr lang="en-US" sz="2800" dirty="0"/>
              <a:t>Overall, what frequency distribution should we expect?</a:t>
            </a:r>
          </a:p>
        </p:txBody>
      </p:sp>
      <p:sp>
        <p:nvSpPr>
          <p:cNvPr id="14" name="Footer Placeholder 5">
            <a:extLst>
              <a:ext uri="{FF2B5EF4-FFF2-40B4-BE49-F238E27FC236}">
                <a16:creationId xmlns:a16="http://schemas.microsoft.com/office/drawing/2014/main" id="{545F3542-284F-40CB-AA56-2D2C37D0AC7A}"/>
              </a:ext>
            </a:extLst>
          </p:cNvPr>
          <p:cNvSpPr>
            <a:spLocks noGrp="1"/>
          </p:cNvSpPr>
          <p:nvPr>
            <p:ph type="ftr" sz="quarter" idx="3"/>
          </p:nvPr>
        </p:nvSpPr>
        <p:spPr/>
        <p:txBody>
          <a:bodyPr/>
          <a:lstStyle/>
          <a:p>
            <a:r>
              <a:rPr lang="en-US" dirty="0"/>
              <a:t>Kwartler</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4"/>
          </p:nvPr>
        </p:nvSpPr>
        <p:spPr/>
        <p:txBody>
          <a:bodyPr/>
          <a:lstStyle/>
          <a:p>
            <a:fld id="{37290FF7-652B-4475-AEAB-8B1A5D23AE09}" type="slidenum">
              <a:rPr lang="en-US" smtClean="0"/>
              <a:t>8</a:t>
            </a:fld>
            <a:endParaRPr lang="en-US"/>
          </a:p>
        </p:txBody>
      </p:sp>
      <p:sp>
        <p:nvSpPr>
          <p:cNvPr id="9" name="Rectangle 8">
            <a:extLst>
              <a:ext uri="{FF2B5EF4-FFF2-40B4-BE49-F238E27FC236}">
                <a16:creationId xmlns:a16="http://schemas.microsoft.com/office/drawing/2014/main" id="{0333D30C-20D1-44FC-B08B-ACA17FBC705D}"/>
              </a:ext>
            </a:extLst>
          </p:cNvPr>
          <p:cNvSpPr/>
          <p:nvPr/>
        </p:nvSpPr>
        <p:spPr>
          <a:xfrm>
            <a:off x="0" y="106275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graphicFrame>
        <p:nvGraphicFramePr>
          <p:cNvPr id="15" name="Chart 14">
            <a:extLst>
              <a:ext uri="{FF2B5EF4-FFF2-40B4-BE49-F238E27FC236}">
                <a16:creationId xmlns:a16="http://schemas.microsoft.com/office/drawing/2014/main" id="{46136ABA-20CD-447A-86B8-098953EDEA13}"/>
              </a:ext>
            </a:extLst>
          </p:cNvPr>
          <p:cNvGraphicFramePr>
            <a:graphicFrameLocks/>
          </p:cNvGraphicFramePr>
          <p:nvPr>
            <p:extLst>
              <p:ext uri="{D42A27DB-BD31-4B8C-83A1-F6EECF244321}">
                <p14:modId xmlns:p14="http://schemas.microsoft.com/office/powerpoint/2010/main" val="3216790837"/>
              </p:ext>
            </p:extLst>
          </p:nvPr>
        </p:nvGraphicFramePr>
        <p:xfrm>
          <a:off x="284194" y="1231643"/>
          <a:ext cx="8608011" cy="4119289"/>
        </p:xfrm>
        <a:graphic>
          <a:graphicData uri="http://schemas.openxmlformats.org/drawingml/2006/chart">
            <c:chart xmlns:c="http://schemas.openxmlformats.org/drawingml/2006/chart" xmlns:r="http://schemas.openxmlformats.org/officeDocument/2006/relationships" r:id="rId2"/>
          </a:graphicData>
        </a:graphic>
      </p:graphicFrame>
      <p:pic>
        <p:nvPicPr>
          <p:cNvPr id="3074" name="Picture 2" descr="Image result for super bowl 50">
            <a:extLst>
              <a:ext uri="{FF2B5EF4-FFF2-40B4-BE49-F238E27FC236}">
                <a16:creationId xmlns:a16="http://schemas.microsoft.com/office/drawing/2014/main" id="{B3B529D3-42E8-4F1B-B80F-271ECB39D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734" y="2301066"/>
            <a:ext cx="2326078" cy="130841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EA8E469-61AB-9343-9488-4A8E14C75B7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50CC66-2711-A04F-A974-11F964686EB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430C-E508-4238-883B-1D404A3AA942}"/>
              </a:ext>
            </a:extLst>
          </p:cNvPr>
          <p:cNvSpPr>
            <a:spLocks noGrp="1"/>
          </p:cNvSpPr>
          <p:nvPr>
            <p:ph type="dt" sz="half" idx="10"/>
          </p:nvPr>
        </p:nvSpPr>
        <p:spPr/>
        <p:txBody>
          <a:bodyPr/>
          <a:lstStyle/>
          <a:p>
            <a:fld id="{6700A58B-DD98-43D0-B791-721480A02982}" type="datetime1">
              <a:rPr lang="en-US" smtClean="0"/>
              <a:t>6/23/25</a:t>
            </a:fld>
            <a:endParaRPr lang="en-US"/>
          </a:p>
        </p:txBody>
      </p:sp>
      <p:sp>
        <p:nvSpPr>
          <p:cNvPr id="3" name="Title 2">
            <a:extLst>
              <a:ext uri="{FF2B5EF4-FFF2-40B4-BE49-F238E27FC236}">
                <a16:creationId xmlns:a16="http://schemas.microsoft.com/office/drawing/2014/main" id="{ECC61181-812B-460C-9982-78B0E319CADD}"/>
              </a:ext>
            </a:extLst>
          </p:cNvPr>
          <p:cNvSpPr>
            <a:spLocks noGrp="1"/>
          </p:cNvSpPr>
          <p:nvPr>
            <p:ph type="title"/>
          </p:nvPr>
        </p:nvSpPr>
        <p:spPr/>
        <p:txBody>
          <a:bodyPr/>
          <a:lstStyle/>
          <a:p>
            <a:r>
              <a:rPr lang="en-US" dirty="0"/>
              <a:t>Top 100 terms</a:t>
            </a:r>
          </a:p>
        </p:txBody>
      </p:sp>
      <p:sp>
        <p:nvSpPr>
          <p:cNvPr id="5" name="Footer Placeholder 4">
            <a:extLst>
              <a:ext uri="{FF2B5EF4-FFF2-40B4-BE49-F238E27FC236}">
                <a16:creationId xmlns:a16="http://schemas.microsoft.com/office/drawing/2014/main" id="{AE6557E7-740F-4E78-9E5A-BC2F6699C38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3D6AB63-6B8D-4C52-88BF-3ED38FA26903}"/>
              </a:ext>
            </a:extLst>
          </p:cNvPr>
          <p:cNvSpPr>
            <a:spLocks noGrp="1"/>
          </p:cNvSpPr>
          <p:nvPr>
            <p:ph type="sldNum" sz="quarter" idx="4"/>
          </p:nvPr>
        </p:nvSpPr>
        <p:spPr/>
        <p:txBody>
          <a:bodyPr/>
          <a:lstStyle/>
          <a:p>
            <a:fld id="{37290FF7-652B-4475-AEAB-8B1A5D23AE09}" type="slidenum">
              <a:rPr lang="en-US" smtClean="0"/>
              <a:t>9</a:t>
            </a:fld>
            <a:endParaRPr lang="en-US"/>
          </a:p>
        </p:txBody>
      </p:sp>
      <p:graphicFrame>
        <p:nvGraphicFramePr>
          <p:cNvPr id="6" name="Chart 5">
            <a:extLst>
              <a:ext uri="{FF2B5EF4-FFF2-40B4-BE49-F238E27FC236}">
                <a16:creationId xmlns:a16="http://schemas.microsoft.com/office/drawing/2014/main" id="{8CF6CE9C-A57B-4745-A109-34703F38C5D0}"/>
              </a:ext>
            </a:extLst>
          </p:cNvPr>
          <p:cNvGraphicFramePr>
            <a:graphicFrameLocks/>
          </p:cNvGraphicFramePr>
          <p:nvPr>
            <p:extLst>
              <p:ext uri="{D42A27DB-BD31-4B8C-83A1-F6EECF244321}">
                <p14:modId xmlns:p14="http://schemas.microsoft.com/office/powerpoint/2010/main" val="2891329876"/>
              </p:ext>
            </p:extLst>
          </p:nvPr>
        </p:nvGraphicFramePr>
        <p:xfrm>
          <a:off x="840940" y="1111050"/>
          <a:ext cx="7462121" cy="3514738"/>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2D70CB0-BE1E-4D83-B964-8AD7B68B9253}"/>
              </a:ext>
            </a:extLst>
          </p:cNvPr>
          <p:cNvSpPr/>
          <p:nvPr/>
        </p:nvSpPr>
        <p:spPr>
          <a:xfrm>
            <a:off x="179917" y="109720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predictable pattern is called “</a:t>
            </a:r>
            <a:r>
              <a:rPr lang="en-US" dirty="0" err="1"/>
              <a:t>Zipf’s</a:t>
            </a:r>
            <a:r>
              <a:rPr lang="en-US" dirty="0"/>
              <a:t> Law”</a:t>
            </a:r>
          </a:p>
        </p:txBody>
      </p:sp>
      <p:cxnSp>
        <p:nvCxnSpPr>
          <p:cNvPr id="8" name="Straight Connector 7">
            <a:extLst>
              <a:ext uri="{FF2B5EF4-FFF2-40B4-BE49-F238E27FC236}">
                <a16:creationId xmlns:a16="http://schemas.microsoft.com/office/drawing/2014/main" id="{858CB044-EC12-614D-9AD6-10DF05F047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CFB61F-A670-614F-B8CE-7D7D9AAA4B3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0628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8960</TotalTime>
  <Words>2930</Words>
  <Application>Microsoft Macintosh PowerPoint</Application>
  <PresentationFormat>On-screen Show (4:3)</PresentationFormat>
  <Paragraphs>680</Paragraphs>
  <Slides>65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 Unicode MS</vt:lpstr>
      <vt:lpstr>Arial</vt:lpstr>
      <vt:lpstr>Calibri</vt:lpstr>
      <vt:lpstr>Consolas</vt:lpstr>
      <vt:lpstr>1_Office Theme</vt:lpstr>
      <vt:lpstr>Text Mining &amp; NLP Common TM Visuals</vt:lpstr>
      <vt:lpstr>PowerPoint Presentation</vt:lpstr>
      <vt:lpstr>Open A_text_organization_REVIEW.R</vt:lpstr>
      <vt:lpstr>Basic Bar Charts</vt:lpstr>
      <vt:lpstr>Side by Side Charts</vt:lpstr>
      <vt:lpstr>Stacked Bar Charts</vt:lpstr>
      <vt:lpstr>Proportional Stacked Bar Charts</vt:lpstr>
      <vt:lpstr>Overall, what frequency distribution should we expect?</vt:lpstr>
      <vt:lpstr>Top 100 terms</vt:lpstr>
      <vt:lpstr>Zipf’s Law is observed in human behavior</vt:lpstr>
      <vt:lpstr>Zipf’s Law is observed in business</vt:lpstr>
      <vt:lpstr>Zipf’s Law: The frequency of a word is inversely related to its rank in a word frequency matrix. </vt:lpstr>
      <vt:lpstr>PowerPoint Presentation</vt:lpstr>
      <vt:lpstr>PowerPoint Presentation</vt:lpstr>
      <vt:lpstr>PowerPoint Presentation</vt:lpstr>
      <vt:lpstr>Back to B_Frequency_Associations.R </vt:lpstr>
      <vt:lpstr>Association is NOT frequency.</vt:lpstr>
      <vt:lpstr>PowerPoint Presentation</vt:lpstr>
      <vt:lpstr>PowerPoint Presentation</vt:lpstr>
      <vt:lpstr>PowerPoint Presentation</vt:lpstr>
      <vt:lpstr>PowerPoint Presentation</vt:lpstr>
      <vt:lpstr>Distance Matrix</vt:lpstr>
      <vt:lpstr>Distance Matrix</vt:lpstr>
      <vt:lpstr>Distance Matrix</vt:lpstr>
      <vt:lpstr>Distance Matrix</vt:lpstr>
      <vt:lpstr>Words as association networks</vt:lpstr>
      <vt:lpstr>Networks…for people</vt:lpstr>
      <vt:lpstr>Networks…for words</vt:lpstr>
      <vt:lpstr>Word Networks…Social Network Analysis</vt:lpstr>
      <vt:lpstr>Word cloud of Term Associations</vt:lpstr>
      <vt:lpstr>Open C_Dendrograms_WordNetworks.R</vt:lpstr>
      <vt:lpstr>What is a word cloud?</vt:lpstr>
      <vt:lpstr>Unigram Tokenization</vt:lpstr>
      <vt:lpstr>Changing Tokenization Schema</vt:lpstr>
      <vt:lpstr>Tokenization is the process of chopping up a string into predefined units called tokens.</vt:lpstr>
      <vt:lpstr>To make a wordcloud start with a WFM</vt:lpstr>
      <vt:lpstr>Then sort it decreasing = TRUE</vt:lpstr>
      <vt:lpstr>Setting a pre-made color palette for your WC</vt:lpstr>
      <vt:lpstr>Setting a pre-made color palette for your WC</vt:lpstr>
      <vt:lpstr>Let’s practice!</vt:lpstr>
      <vt:lpstr>D_SimpleWordCloud.R</vt:lpstr>
      <vt:lpstr>D_SimpleWordCloud.R</vt:lpstr>
      <vt:lpstr>Another WC package</vt:lpstr>
      <vt:lpstr>WCs are boring with a single corpus.</vt:lpstr>
      <vt:lpstr>With 2+ Corpora, WCs are more insightful</vt:lpstr>
      <vt:lpstr>Dealing with many text files is tricky.</vt:lpstr>
      <vt:lpstr>Dealing with many text files is tricky.</vt:lpstr>
      <vt:lpstr>Manipulating multiple corpora</vt:lpstr>
      <vt:lpstr>The new WC will examine inner and disjoins</vt:lpstr>
      <vt:lpstr>Lets make some improved word clouds</vt:lpstr>
      <vt:lpstr>What tokens are in common?</vt:lpstr>
      <vt:lpstr>Introducing TF-IDF Term Frequency Inverse Document Frequency</vt:lpstr>
      <vt:lpstr>The TF of TF-IDF</vt:lpstr>
      <vt:lpstr>Inverse Document Frequency</vt:lpstr>
      <vt:lpstr>Original Term Frequency</vt:lpstr>
      <vt:lpstr>TF-IDF Simple Example</vt:lpstr>
      <vt:lpstr>Applying TF-IDF to a DTM/TDM</vt:lpstr>
      <vt:lpstr>What tokens are in not in common (disjoint)?</vt:lpstr>
      <vt:lpstr>What about disjoint tokens?</vt:lpstr>
      <vt:lpstr>What about proportional similarities?</vt:lpstr>
      <vt:lpstr>Let’s make some pyramids</vt:lpstr>
      <vt:lpstr>Steps for a pyramid plot…collapse</vt:lpstr>
      <vt:lpstr>Steps for a pyramid plot…ID common tokens &amp; frequency</vt:lpstr>
      <vt:lpstr>Build a “pyramid plot” of frequencies</vt:lpstr>
      <vt:lpstr>Open ﻿H_Pyramid_plots.R</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352</cp:revision>
  <dcterms:created xsi:type="dcterms:W3CDTF">2018-05-23T17:24:59Z</dcterms:created>
  <dcterms:modified xsi:type="dcterms:W3CDTF">2025-06-23T19:51:33Z</dcterms:modified>
</cp:coreProperties>
</file>